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61" r:id="rId4"/>
  </p:sldMasterIdLst>
  <p:notesMasterIdLst>
    <p:notesMasterId r:id="rId13"/>
  </p:notesMasterIdLst>
  <p:handoutMasterIdLst>
    <p:handoutMasterId r:id="rId14"/>
  </p:handoutMasterIdLst>
  <p:sldIdLst>
    <p:sldId id="257" r:id="rId5"/>
    <p:sldId id="260" r:id="rId6"/>
    <p:sldId id="261" r:id="rId7"/>
    <p:sldId id="265" r:id="rId8"/>
    <p:sldId id="266" r:id="rId9"/>
    <p:sldId id="262" r:id="rId10"/>
    <p:sldId id="264" r:id="rId11"/>
    <p:sldId id="267" r:id="rId12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1pPr>
    <a:lvl2pPr marL="389582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2pPr>
    <a:lvl3pPr marL="779163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3pPr>
    <a:lvl4pPr marL="1168745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4pPr>
    <a:lvl5pPr marL="1558326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5pPr>
    <a:lvl6pPr marL="1947908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6pPr>
    <a:lvl7pPr marL="2337489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7pPr>
    <a:lvl8pPr marL="2727071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8pPr>
    <a:lvl9pPr marL="3116652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3">
          <p15:clr>
            <a:srgbClr val="A4A3A4"/>
          </p15:clr>
        </p15:guide>
        <p15:guide id="3" orient="horz" pos="1495">
          <p15:clr>
            <a:srgbClr val="A4A3A4"/>
          </p15:clr>
        </p15:guide>
        <p15:guide id="5" pos="55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smus Snabb" initials="RS" lastIdx="1" clrIdx="0"/>
  <p:cmAuthor id="2" name="Rasmus Snabb" initials="RS [2]" lastIdx="1" clrIdx="1"/>
  <p:cmAuthor id="3" name="Helén Magnusson" initials="HM" lastIdx="14" clrIdx="2">
    <p:extLst>
      <p:ext uri="{19B8F6BF-5375-455C-9EA6-DF929625EA0E}">
        <p15:presenceInfo xmlns:p15="http://schemas.microsoft.com/office/powerpoint/2012/main" userId="a64114b64ae407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4B4"/>
    <a:srgbClr val="112569"/>
    <a:srgbClr val="031F6D"/>
    <a:srgbClr val="003082"/>
    <a:srgbClr val="000000"/>
    <a:srgbClr val="EAEAEA"/>
    <a:srgbClr val="357388"/>
    <a:srgbClr val="FDDF98"/>
    <a:srgbClr val="BB520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DDB19-140B-432A-B11A-B2E6966DB408}" v="1" dt="2022-06-08T10:27:57.1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4" autoAdjust="0"/>
    <p:restoredTop sz="94966" autoAdjust="0"/>
  </p:normalViewPr>
  <p:slideViewPr>
    <p:cSldViewPr showGuides="1">
      <p:cViewPr varScale="1">
        <p:scale>
          <a:sx n="162" d="100"/>
          <a:sy n="162" d="100"/>
        </p:scale>
        <p:origin x="808" y="184"/>
      </p:cViewPr>
      <p:guideLst>
        <p:guide orient="horz" pos="2913"/>
        <p:guide orient="horz" pos="1495"/>
        <p:guide pos="55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30" d="100"/>
          <a:sy n="130" d="100"/>
        </p:scale>
        <p:origin x="428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C4BB92C-A22D-4A27-B76D-688F39688FEC}" type="datetime1">
              <a:rPr lang="fi-FI" smtClean="0"/>
              <a:t>9.8.2023</a:t>
            </a:fld>
            <a:endParaRPr lang="en-US" altLang="zh-CN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7345AFF-34C7-417E-8E12-E4F370CCD7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382986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A16522-1AD0-4097-8454-5114D31BD4D8}" type="datetime1">
              <a:rPr lang="fi-FI" smtClean="0"/>
              <a:t>8.8.2023</a:t>
            </a:fld>
            <a:endParaRPr lang="en-US" altLang="zh-CN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5B8CFC-C6C6-4A83-AAA3-6CDCD5EF9C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150576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1pPr>
    <a:lvl2pPr marL="38958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2pPr>
    <a:lvl3pPr marL="7791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3pPr>
    <a:lvl4pPr marL="116874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4pPr>
    <a:lvl5pPr marL="155832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5pPr>
    <a:lvl6pPr marL="1947908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FA16522-1AD0-4097-8454-5114D31BD4D8}" type="datetime1">
              <a:rPr lang="fi-FI" smtClean="0"/>
              <a:t>8.8.2023</a:t>
            </a:fld>
            <a:endParaRPr lang="en-US" altLang="zh-CN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5B8CFC-C6C6-4A83-AAA3-6CDCD5EF9CF7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9915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FA16522-1AD0-4097-8454-5114D31BD4D8}" type="datetime1">
              <a:rPr lang="fi-FI" smtClean="0"/>
              <a:t>8.8.2023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5B8CFC-C6C6-4A83-AAA3-6CDCD5EF9CF7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085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express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431998" y="2211710"/>
            <a:ext cx="5796186" cy="144229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431999" y="3795886"/>
            <a:ext cx="5796185" cy="963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389582" indent="0" algn="ctr">
              <a:buNone/>
              <a:defRPr/>
            </a:lvl2pPr>
            <a:lvl3pPr marL="779163" indent="0" algn="ctr">
              <a:buNone/>
              <a:defRPr/>
            </a:lvl3pPr>
            <a:lvl4pPr marL="1168745" indent="0" algn="ctr">
              <a:buNone/>
              <a:defRPr/>
            </a:lvl4pPr>
            <a:lvl5pPr marL="1558326" indent="0" algn="ctr">
              <a:buNone/>
              <a:defRPr/>
            </a:lvl5pPr>
            <a:lvl6pPr marL="1947908" indent="0" algn="ctr">
              <a:buNone/>
              <a:defRPr/>
            </a:lvl6pPr>
            <a:lvl7pPr marL="2337489" indent="0" algn="ctr">
              <a:buNone/>
              <a:defRPr/>
            </a:lvl7pPr>
            <a:lvl8pPr marL="2727071" indent="0" algn="ctr">
              <a:buNone/>
              <a:defRPr/>
            </a:lvl8pPr>
            <a:lvl9pPr marL="3116652" indent="0" algn="ctr">
              <a:buNone/>
              <a:defRPr/>
            </a:lvl9pPr>
          </a:lstStyle>
          <a:p>
            <a:r>
              <a:rPr lang="en-US" dirty="0"/>
              <a:t>Click to edit Master subtitle style </a:t>
            </a:r>
            <a:endParaRPr lang="fi-FI" dirty="0"/>
          </a:p>
        </p:txBody>
      </p:sp>
      <p:grpSp>
        <p:nvGrpSpPr>
          <p:cNvPr id="10" name="Ryhmä 9"/>
          <p:cNvGrpSpPr/>
          <p:nvPr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9CDA5-6BE2-4BED-8CB5-68243AEF15C0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>
          <a:xfrm>
            <a:off x="5828606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en-US" dirty="0"/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4C005B-602C-4344-ACAE-E28C9D614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0" name="Ryhmä 9">
            <a:extLst>
              <a:ext uri="{FF2B5EF4-FFF2-40B4-BE49-F238E27FC236}">
                <a16:creationId xmlns:a16="http://schemas.microsoft.com/office/drawing/2014/main" id="{16BF6447-D579-A247-897C-26C9707750FF}"/>
              </a:ext>
            </a:extLst>
          </p:cNvPr>
          <p:cNvGrpSpPr/>
          <p:nvPr userDrawn="1"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D88FEA1C-4880-8642-8C59-AAF8F6AA13C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C43DCD3-7E30-CC49-B94A-770D61BE9FA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2AA17CE7-33C9-1F4C-A220-DDCC3CDBA75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F4F6B700-DBD0-3847-A17B-1EABCAE1416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90C4EBD-8F02-2A4A-B60C-6A65034F67A1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9D00EE8-55D9-C84E-BB10-E94EB628E42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615531E-C75C-C447-A201-ACF1AF41FC7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525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ue">
    <p:bg>
      <p:bgPr>
        <a:solidFill>
          <a:srgbClr val="112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sp>
        <p:nvSpPr>
          <p:cNvPr id="1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  <a:endParaRPr lang="en-US" altLang="zh-CN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Ryhmä 8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83FD07-DB7D-E148-AA87-E4E185024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grpSp>
        <p:nvGrpSpPr>
          <p:cNvPr id="20" name="Ryhmä 8">
            <a:extLst>
              <a:ext uri="{FF2B5EF4-FFF2-40B4-BE49-F238E27FC236}">
                <a16:creationId xmlns:a16="http://schemas.microsoft.com/office/drawing/2014/main" id="{701998B6-8501-174F-97E8-3DE7BF107DB1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E4C7965B-1C1C-8F4B-A806-C7AA5B4FF2B2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B1D947-6E27-0C42-96F2-99DF14C1549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029723DF-3865-2F41-BE99-4A3079B074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6CED702-5633-8240-9594-E93F68EF3D2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37D4E51C-9F0F-F949-875F-FEE689F8E8C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D444AE7C-9EDA-984C-B603-10866673A7B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45AE8DC4-A9E6-6342-8773-DF2B0E19661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322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sp>
        <p:nvSpPr>
          <p:cNvPr id="7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  <a:endParaRPr lang="en-US" altLang="zh-CN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Ryhmä 9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9" name="Ryhmä 1"/>
          <p:cNvGrpSpPr/>
          <p:nvPr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30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6564AF-05CA-4248-B377-CA202B927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grpSp>
        <p:nvGrpSpPr>
          <p:cNvPr id="25" name="Ryhmä 9">
            <a:extLst>
              <a:ext uri="{FF2B5EF4-FFF2-40B4-BE49-F238E27FC236}">
                <a16:creationId xmlns:a16="http://schemas.microsoft.com/office/drawing/2014/main" id="{69715BDE-5894-F045-8796-1F1F937681CE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E8DD59F-176D-FF4E-B7BD-B4BB0E37CD9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53A3221-4AB9-C44F-859E-EDAB470CBA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6917AC6E-CF11-5F49-99FF-EB3D602C09C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38EABA3F-91C2-0B4A-99CC-3380EFFF1F1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168A13A4-D338-3A41-BBC2-DC61ADAD64F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EF86E850-6669-4C47-9CF5-752480D6BF16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550D750F-B26C-AB4E-AA55-A3A405AD3F4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41" name="Ryhmä 1">
            <a:extLst>
              <a:ext uri="{FF2B5EF4-FFF2-40B4-BE49-F238E27FC236}">
                <a16:creationId xmlns:a16="http://schemas.microsoft.com/office/drawing/2014/main" id="{E1946241-531E-5248-A43B-EA01D840F031}"/>
              </a:ext>
            </a:extLst>
          </p:cNvPr>
          <p:cNvGrpSpPr/>
          <p:nvPr userDrawn="1"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83FC62F4-5F16-864A-9743-B5FCA0BC3D6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CEFC13E-C064-364B-82CE-9BC6C9C42E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AutoShape 3">
              <a:extLst>
                <a:ext uri="{FF2B5EF4-FFF2-40B4-BE49-F238E27FC236}">
                  <a16:creationId xmlns:a16="http://schemas.microsoft.com/office/drawing/2014/main" id="{CA48A914-36D1-0B4F-A538-DB4D2CBE1D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D74D0B7-6FEF-F64D-9B0F-84ABC94BE65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A274A143-EF14-4B4F-B2D3-3D486B1F44D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4F481132-D2D5-F444-8B9A-47F8406143E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7D4051D-8520-0841-AB05-88FF9534D9F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39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11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43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32000" y="1221583"/>
            <a:ext cx="3851968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572000" y="1221583"/>
            <a:ext cx="4355999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3"/>
          </p:nvPr>
        </p:nvSpPr>
        <p:spPr>
          <a:xfrm>
            <a:off x="432001" y="1563638"/>
            <a:ext cx="3851967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572000" y="1563638"/>
            <a:ext cx="4355999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91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72000" y="1221583"/>
            <a:ext cx="4355999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432000" y="1221583"/>
            <a:ext cx="3923976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02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641999" y="1221583"/>
            <a:ext cx="2286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432000" y="1221583"/>
            <a:ext cx="5940200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7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804248" y="3003811"/>
            <a:ext cx="2123751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572000" y="1221583"/>
            <a:ext cx="4356000" cy="1674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572000" y="3003811"/>
            <a:ext cx="2124000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6"/>
          </p:nvPr>
        </p:nvSpPr>
        <p:spPr>
          <a:xfrm>
            <a:off x="432001" y="1221583"/>
            <a:ext cx="3851967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57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26072" y="1221583"/>
            <a:ext cx="8280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92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3"/>
          </p:nvPr>
        </p:nvSpPr>
        <p:spPr>
          <a:xfrm>
            <a:off x="215998" y="195486"/>
            <a:ext cx="8712001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media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38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Warm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961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in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DFC261-3E2E-854D-B29B-F7808AA9C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B40DA-97D2-F841-8483-08297773C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3846" y="214296"/>
            <a:ext cx="8048553" cy="486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6890" y="864000"/>
            <a:ext cx="8048553" cy="3375000"/>
          </a:xfrm>
        </p:spPr>
        <p:txBody>
          <a:bodyPr/>
          <a:lstStyle>
            <a:lvl1pPr marL="135731" indent="-135731">
              <a:lnSpc>
                <a:spcPct val="100000"/>
              </a:lnSpc>
              <a:spcBef>
                <a:spcPts val="450"/>
              </a:spcBef>
              <a:defRPr/>
            </a:lvl1pPr>
            <a:lvl2pPr marL="405000" indent="-135000">
              <a:defRPr/>
            </a:lvl2pPr>
            <a:lvl3pPr marL="40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/>
            </a:lvl3pPr>
            <a:lvl4pPr marL="67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>
                <a:latin typeface="ITC Highlander Std Book" pitchFamily="50" charset="0"/>
              </a:defRPr>
            </a:lvl4pPr>
            <a:lvl5pPr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32284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36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Warm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1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11560" y="1116000"/>
            <a:ext cx="7920880" cy="3600000"/>
          </a:xfrm>
        </p:spPr>
        <p:txBody>
          <a:bodyPr>
            <a:normAutofit/>
          </a:bodyPr>
          <a:lstStyle>
            <a:lvl1pPr marL="0" indent="0" algn="ctr">
              <a:buClr>
                <a:schemeClr val="tx2"/>
              </a:buClr>
              <a:buNone/>
              <a:defRPr/>
            </a:lvl1pPr>
            <a:lvl2pPr marL="227256" indent="0" algn="ctr">
              <a:buClr>
                <a:schemeClr val="tx2"/>
              </a:buClr>
              <a:buNone/>
              <a:defRPr/>
            </a:lvl2pPr>
            <a:lvl3pPr marL="459923" indent="0" algn="ctr">
              <a:buClr>
                <a:schemeClr val="tx2"/>
              </a:buClr>
              <a:buNone/>
              <a:defRPr/>
            </a:lvl3pPr>
            <a:lvl4pPr marL="687179" indent="0" algn="ctr">
              <a:buClr>
                <a:schemeClr val="tx2"/>
              </a:buClr>
              <a:buNone/>
              <a:defRPr sz="1400"/>
            </a:lvl4pPr>
            <a:lvl5pPr marL="913081" indent="0" algn="ctr">
              <a:buClr>
                <a:schemeClr val="tx2"/>
              </a:buClr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44000"/>
            <a:ext cx="7920880" cy="82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7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985553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44000"/>
            <a:ext cx="7380359" cy="8279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09948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en-US"/>
              <a:t>Company confidential © Fazer. All rights reserved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5E3F96E3-49E0-442E-AFE6-A80E8118D25F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4"/>
          </p:nvPr>
        </p:nvSpPr>
        <p:spPr>
          <a:xfrm>
            <a:off x="432000" y="1116000"/>
            <a:ext cx="7380359" cy="36000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34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lue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1" name="Ryhmä 1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3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329E67-B4F3-C04E-8C0E-CC565D75C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" name="Ryhmä 1">
            <a:extLst>
              <a:ext uri="{FF2B5EF4-FFF2-40B4-BE49-F238E27FC236}">
                <a16:creationId xmlns:a16="http://schemas.microsoft.com/office/drawing/2014/main" id="{5611E65B-5C36-A045-B4F4-514978214122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70BC960-1BA1-FC49-AA52-DBB739D82CF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0185B27-88D3-A543-83E3-7ED2294405F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F549DFCF-9BAA-DB4D-A9F4-20506F1A1B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8F6F86F0-1998-3847-8904-7178584DAC63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5F1694F1-0542-414D-A5F5-24B3DA0FDC3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51BD5015-5FE9-CB41-B952-BC05483CC77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866ACE6-B48A-3C4A-8179-85F37FFC080E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859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Warm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0F944-824F-C942-A014-2AC3265FD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D2D0F1F-7BA6-CB08-4AE2-1A5AEFE5E1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193072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95" imgH="394" progId="TCLayout.ActiveDocument.1">
                  <p:embed/>
                </p:oleObj>
              </mc:Choice>
              <mc:Fallback>
                <p:oleObj name="think-cell Slide" r:id="rId2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44000"/>
            <a:ext cx="7553553" cy="8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 altLang="zh-CN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000" y="4840004"/>
            <a:ext cx="400920" cy="108011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124873"/>
            <a:ext cx="7553553" cy="36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4839606"/>
            <a:ext cx="1063503" cy="1083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 smtClean="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F4ABB726-05D1-4F68-9AE2-B0609B3A0FA5}" type="datetime1">
              <a:rPr lang="fi-FI" smtClean="0"/>
              <a:t>8.8.2023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>
          <a:xfrm>
            <a:off x="5828400" y="4838400"/>
            <a:ext cx="3099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279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5pPr>
      <a:lvl6pPr marL="38958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6pPr>
      <a:lvl7pPr marL="7791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7pPr>
      <a:lvl8pPr marL="1168745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8pPr>
      <a:lvl9pPr marL="155832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9pPr>
    </p:titleStyle>
    <p:bodyStyle>
      <a:lvl1pPr marL="227256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9923" indent="-232667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687179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913082" indent="-225903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200">
          <a:solidFill>
            <a:schemeClr val="tx1"/>
          </a:solidFill>
          <a:latin typeface="+mn-lt"/>
          <a:ea typeface="+mn-ea"/>
        </a:defRPr>
      </a:lvl4pPr>
      <a:lvl5pPr marL="1147101" indent="-23402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000">
          <a:solidFill>
            <a:schemeClr val="tx1"/>
          </a:solidFill>
          <a:latin typeface="+mn-lt"/>
          <a:ea typeface="+mn-ea"/>
        </a:defRPr>
      </a:lvl5pPr>
      <a:lvl6pPr marL="2142698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6pPr>
      <a:lvl7pPr marL="2532280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7pPr>
      <a:lvl8pPr marL="2921861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8pPr>
      <a:lvl9pPr marL="3311443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8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163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745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326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908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489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071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65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hyperlink" Target="https://kartonkikilpailu.fi/aineistoa/materiaalpankki/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C75CFCD-7BCA-4086-5F48-CED009742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854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5581264-19D6-2D88-A6CF-8961F839F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53" y="0"/>
            <a:ext cx="3957910" cy="51435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69D7D5-ADEA-4183-A5FB-6DF6D61B8D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20272" y="3363838"/>
            <a:ext cx="1784909" cy="344050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Yhteistyössä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B212D-8B5F-4DB9-B152-7CD49A0C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722288"/>
            <a:ext cx="4011850" cy="827999"/>
          </a:xfrm>
        </p:spPr>
        <p:txBody>
          <a:bodyPr vert="horz"/>
          <a:lstStyle/>
          <a:p>
            <a:r>
              <a:rPr lang="en-GB" dirty="0" err="1"/>
              <a:t>Tehtävä</a:t>
            </a:r>
            <a:r>
              <a:rPr lang="en-GB" dirty="0"/>
              <a:t> 3: </a:t>
            </a:r>
            <a:r>
              <a:rPr lang="en-GB" dirty="0" err="1"/>
              <a:t>Kerro</a:t>
            </a:r>
            <a:r>
              <a:rPr lang="en-GB" dirty="0"/>
              <a:t> </a:t>
            </a:r>
            <a:r>
              <a:rPr lang="en-GB" dirty="0" err="1"/>
              <a:t>sadalle</a:t>
            </a:r>
            <a:endParaRPr lang="fi-FI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9C3E538-BC8C-BF47-969D-1ED84361E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4716000"/>
            <a:ext cx="1152128" cy="317987"/>
          </a:xfrm>
          <a:prstGeom prst="rect">
            <a:avLst/>
          </a:prstGeom>
        </p:spPr>
      </p:pic>
      <p:pic>
        <p:nvPicPr>
          <p:cNvPr id="13" name="Picture 12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8251FA8B-7CC9-8033-B6AF-515C04ABF2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0951" y="3825964"/>
            <a:ext cx="1037667" cy="12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5F4D045E-A9F1-4759-87B2-2C0CD7732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00" r="10108"/>
          <a:stretch/>
        </p:blipFill>
        <p:spPr>
          <a:xfrm>
            <a:off x="-22581" y="0"/>
            <a:ext cx="4024057" cy="51435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482F5C4A-E783-4365-8E29-D68FD28D34B1}"/>
              </a:ext>
            </a:extLst>
          </p:cNvPr>
          <p:cNvSpPr/>
          <p:nvPr/>
        </p:nvSpPr>
        <p:spPr bwMode="auto">
          <a:xfrm>
            <a:off x="4427983" y="1179062"/>
            <a:ext cx="4485025" cy="33369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>
              <a:buNone/>
            </a:pPr>
            <a:r>
              <a:rPr lang="sv-SE" dirty="0"/>
              <a:t>Tässä </a:t>
            </a:r>
            <a:r>
              <a:rPr lang="sv-SE" dirty="0" err="1"/>
              <a:t>tehtävässä</a:t>
            </a:r>
            <a:r>
              <a:rPr lang="sv-SE" dirty="0"/>
              <a:t> </a:t>
            </a:r>
            <a:r>
              <a:rPr lang="sv-SE" dirty="0" err="1"/>
              <a:t>levitetään</a:t>
            </a:r>
            <a:r>
              <a:rPr lang="sv-SE" dirty="0"/>
              <a:t> </a:t>
            </a:r>
            <a:r>
              <a:rPr lang="sv-SE" dirty="0" err="1"/>
              <a:t>eri</a:t>
            </a:r>
            <a:r>
              <a:rPr lang="sv-SE" dirty="0"/>
              <a:t> </a:t>
            </a:r>
            <a:r>
              <a:rPr lang="sv-SE" dirty="0" err="1"/>
              <a:t>tavoin</a:t>
            </a:r>
            <a:r>
              <a:rPr lang="sv-SE" dirty="0"/>
              <a:t> </a:t>
            </a:r>
            <a:r>
              <a:rPr lang="sv-SE" dirty="0" err="1"/>
              <a:t>tietoa</a:t>
            </a:r>
            <a:r>
              <a:rPr lang="sv-SE" dirty="0"/>
              <a:t> </a:t>
            </a:r>
            <a:r>
              <a:rPr lang="sv-SE" dirty="0" err="1"/>
              <a:t>kartonkipakkausten</a:t>
            </a:r>
            <a:r>
              <a:rPr lang="sv-SE" dirty="0"/>
              <a:t> </a:t>
            </a:r>
            <a:r>
              <a:rPr lang="sv-SE" dirty="0" err="1"/>
              <a:t>kierrättämisestä</a:t>
            </a:r>
            <a:r>
              <a:rPr lang="sv-SE" dirty="0"/>
              <a:t>. </a:t>
            </a:r>
          </a:p>
          <a:p>
            <a:pPr algn="l">
              <a:buNone/>
            </a:pPr>
            <a:endParaRPr lang="sv-SE" dirty="0"/>
          </a:p>
          <a:p>
            <a:pPr algn="l">
              <a:buNone/>
            </a:pPr>
            <a:r>
              <a:rPr lang="sv-SE" dirty="0" err="1"/>
              <a:t>Tyhjä</a:t>
            </a:r>
            <a:r>
              <a:rPr lang="sv-SE" dirty="0"/>
              <a:t> </a:t>
            </a:r>
            <a:r>
              <a:rPr lang="sv-SE" dirty="0" err="1"/>
              <a:t>juomakartonki</a:t>
            </a:r>
            <a:r>
              <a:rPr lang="sv-SE" dirty="0"/>
              <a:t> </a:t>
            </a:r>
            <a:r>
              <a:rPr lang="sv-SE" dirty="0" err="1"/>
              <a:t>ei</a:t>
            </a:r>
            <a:r>
              <a:rPr lang="sv-SE" dirty="0"/>
              <a:t> </a:t>
            </a:r>
            <a:r>
              <a:rPr lang="sv-SE" dirty="0" err="1"/>
              <a:t>ole</a:t>
            </a:r>
            <a:r>
              <a:rPr lang="sv-SE" dirty="0"/>
              <a:t> </a:t>
            </a:r>
            <a:r>
              <a:rPr lang="sv-SE" dirty="0" err="1"/>
              <a:t>roska</a:t>
            </a:r>
            <a:r>
              <a:rPr lang="sv-SE" dirty="0"/>
              <a:t>, </a:t>
            </a:r>
            <a:r>
              <a:rPr lang="sv-SE" dirty="0" err="1"/>
              <a:t>vaan</a:t>
            </a:r>
            <a:r>
              <a:rPr lang="sv-SE" dirty="0"/>
              <a:t> </a:t>
            </a:r>
            <a:r>
              <a:rPr lang="sv-SE" dirty="0" err="1"/>
              <a:t>arvokas</a:t>
            </a:r>
            <a:r>
              <a:rPr lang="sv-SE" dirty="0"/>
              <a:t> </a:t>
            </a:r>
            <a:r>
              <a:rPr lang="sv-SE" dirty="0" err="1"/>
              <a:t>raaka-aine</a:t>
            </a:r>
            <a:r>
              <a:rPr lang="sv-SE" dirty="0"/>
              <a:t> </a:t>
            </a:r>
            <a:r>
              <a:rPr lang="sv-SE" dirty="0" err="1"/>
              <a:t>uusille</a:t>
            </a:r>
            <a:r>
              <a:rPr lang="sv-SE" dirty="0"/>
              <a:t> </a:t>
            </a:r>
            <a:r>
              <a:rPr lang="sv-SE" dirty="0" err="1"/>
              <a:t>tuotteille</a:t>
            </a:r>
            <a:r>
              <a:rPr lang="sv-SE" dirty="0"/>
              <a:t>. </a:t>
            </a:r>
            <a:r>
              <a:rPr lang="sv-SE" dirty="0" err="1"/>
              <a:t>Kierrättämällä</a:t>
            </a:r>
            <a:r>
              <a:rPr lang="sv-SE" dirty="0"/>
              <a:t> </a:t>
            </a:r>
            <a:r>
              <a:rPr lang="sv-SE" dirty="0" err="1"/>
              <a:t>voidaan</a:t>
            </a:r>
            <a:r>
              <a:rPr lang="sv-SE" dirty="0"/>
              <a:t> </a:t>
            </a:r>
            <a:r>
              <a:rPr lang="sv-SE" dirty="0" err="1"/>
              <a:t>säästää</a:t>
            </a:r>
            <a:r>
              <a:rPr lang="sv-SE" dirty="0"/>
              <a:t> </a:t>
            </a:r>
            <a:r>
              <a:rPr lang="sv-SE" dirty="0" err="1"/>
              <a:t>luonnonvaroja</a:t>
            </a:r>
            <a:r>
              <a:rPr lang="sv-SE" dirty="0"/>
              <a:t>, </a:t>
            </a:r>
            <a:r>
              <a:rPr lang="sv-SE" dirty="0" err="1"/>
              <a:t>vähentää</a:t>
            </a:r>
            <a:r>
              <a:rPr lang="sv-SE" dirty="0"/>
              <a:t> </a:t>
            </a:r>
            <a:r>
              <a:rPr lang="sv-SE" dirty="0" err="1"/>
              <a:t>energiankulutusta</a:t>
            </a:r>
            <a:r>
              <a:rPr lang="sv-SE" dirty="0"/>
              <a:t> ja </a:t>
            </a:r>
            <a:r>
              <a:rPr lang="sv-SE" dirty="0" err="1"/>
              <a:t>pienentää</a:t>
            </a:r>
            <a:r>
              <a:rPr lang="sv-SE" dirty="0"/>
              <a:t>  </a:t>
            </a:r>
            <a:r>
              <a:rPr lang="sv-SE" dirty="0" err="1"/>
              <a:t>ympäristökuormitusta</a:t>
            </a:r>
            <a:r>
              <a:rPr lang="sv-SE" dirty="0"/>
              <a:t>. </a:t>
            </a:r>
          </a:p>
          <a:p>
            <a:pPr algn="l">
              <a:buNone/>
            </a:pPr>
            <a:endParaRPr lang="sv-SE" dirty="0"/>
          </a:p>
          <a:p>
            <a:pPr algn="l">
              <a:buNone/>
            </a:pPr>
            <a:r>
              <a:rPr lang="sv-SE" dirty="0" err="1"/>
              <a:t>Olisi</a:t>
            </a:r>
            <a:r>
              <a:rPr lang="sv-SE" dirty="0"/>
              <a:t> </a:t>
            </a:r>
            <a:r>
              <a:rPr lang="sv-SE" dirty="0" err="1"/>
              <a:t>hienoa</a:t>
            </a:r>
            <a:r>
              <a:rPr lang="sv-SE" dirty="0"/>
              <a:t>, jos </a:t>
            </a:r>
            <a:r>
              <a:rPr lang="sv-SE" dirty="0" err="1"/>
              <a:t>kaikki</a:t>
            </a:r>
            <a:r>
              <a:rPr lang="sv-SE" dirty="0"/>
              <a:t> </a:t>
            </a:r>
            <a:r>
              <a:rPr lang="sv-SE" dirty="0" err="1"/>
              <a:t>ymmärtäisivät</a:t>
            </a:r>
            <a:r>
              <a:rPr lang="sv-SE" dirty="0"/>
              <a:t> </a:t>
            </a:r>
            <a:r>
              <a:rPr lang="sv-SE" dirty="0" err="1"/>
              <a:t>tämän</a:t>
            </a:r>
            <a:r>
              <a:rPr lang="sv-SE" dirty="0"/>
              <a:t>! </a:t>
            </a: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1EF7CBC-4557-F746-9A79-C1DCACC43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 bwMode="auto">
          <a:xfrm>
            <a:off x="6153838" y="1071610"/>
            <a:ext cx="1712528" cy="25965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defTabSz="685800" eaLnBrk="0" hangingPunc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sv-SE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51520" y="1571937"/>
            <a:ext cx="4266475" cy="3888433"/>
          </a:xfrm>
        </p:spPr>
        <p:txBody>
          <a:bodyPr/>
          <a:lstStyle/>
          <a:p>
            <a:pPr marL="0" indent="0">
              <a:buNone/>
            </a:pP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Miettikää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luokassa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millä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tavoin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voisitte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levittää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tietoa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mahdollisimman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tehokkaalla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tavalla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Voitte</a:t>
            </a:r>
            <a:r>
              <a:rPr lang="sv-S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esimerkiksi</a:t>
            </a:r>
            <a:r>
              <a:rPr lang="sv-SE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Kertoa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kierrättämisestä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erilaisilla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viesteillä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sanomilla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piirtämällä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ja/ tai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kirjoittamalla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Käyttäkää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mielellään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kampanjan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jakelukortteja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5" name="Bildobjekt 4" descr="En bild som visar text, person&#10;&#10;Automatiskt genererad beskrivning">
            <a:extLst>
              <a:ext uri="{FF2B5EF4-FFF2-40B4-BE49-F238E27FC236}">
                <a16:creationId xmlns:a16="http://schemas.microsoft.com/office/drawing/2014/main" id="{257F4EFA-A5CA-36DF-2532-06F0CD769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8880">
            <a:off x="4677061" y="537600"/>
            <a:ext cx="3462156" cy="2305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A9062F-B4DD-8E32-9B3E-FF946AC0F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454" y="4221252"/>
            <a:ext cx="640010" cy="75671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4A489B0-C984-DE47-981B-DAA69A618D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1147854">
            <a:off x="5056042" y="2507986"/>
            <a:ext cx="1902080" cy="20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9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EEFB1E-A66D-FA45-8A06-61DE1C272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87574"/>
            <a:ext cx="4313141" cy="4333794"/>
          </a:xfrm>
        </p:spPr>
        <p:txBody>
          <a:bodyPr/>
          <a:lstStyle/>
          <a:p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Kortteja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jakaa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perheenjäsenille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naapureille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Tehkää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jakelukorteista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kollaasi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järjestäkää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näyttely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koululla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lähikaupassa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vaikka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kirjastossa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Ottakaa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kollaasista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valokuva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jonka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jaatte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koulun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kotisivuilla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sähköpostitse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ja/tai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sosiaalisessa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mediassa</a:t>
            </a:r>
            <a:r>
              <a:rPr lang="sv-SE" sz="1600" dirty="0"/>
              <a:t>.</a:t>
            </a:r>
          </a:p>
          <a:p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Käyttäkää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mielikuvitusta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suunniteltaessa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kampanjan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toteutusta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Hyödyntäkää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aiheesta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koottua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materiaalia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Pieni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Kampanjakoulu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joka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löytyy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kampanjasivujen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osiosta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Aineistoa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ja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Materiaalpankki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v-SE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60A180E-659E-0E44-B016-45CA57D417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017470">
            <a:off x="5085533" y="349714"/>
            <a:ext cx="2322839" cy="232283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9708B53-304D-CE42-9769-4D13F9CA49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422877">
            <a:off x="6227037" y="1691487"/>
            <a:ext cx="2184844" cy="163863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DAFEEAE-ED29-A347-98F9-5D4042BE1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47EEFF-4353-EE50-254D-982E1D9E3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454" y="4221252"/>
            <a:ext cx="640010" cy="75671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16D40D6-6850-6DF5-0752-BB79F5BD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1370222">
            <a:off x="5260317" y="3092302"/>
            <a:ext cx="1814403" cy="16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0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8FC10530-435B-3440-9FFA-009E6D20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07588" y="1295121"/>
            <a:ext cx="2127951" cy="2837268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9C80DC5B-D3C4-B441-82F7-259244FCFE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649843">
            <a:off x="5606943" y="1355486"/>
            <a:ext cx="2558972" cy="255897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8BFE9A7-A37F-0B4D-94F2-F6B10B6D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Esimerkkejä</a:t>
            </a:r>
            <a:r>
              <a:rPr lang="sv-SE" dirty="0"/>
              <a:t> </a:t>
            </a:r>
            <a:r>
              <a:rPr lang="sv-SE" dirty="0" err="1"/>
              <a:t>aikaisemmilta</a:t>
            </a:r>
            <a:r>
              <a:rPr lang="sv-SE" dirty="0"/>
              <a:t> </a:t>
            </a:r>
            <a:r>
              <a:rPr lang="sv-SE" dirty="0" err="1"/>
              <a:t>kilpailukausilta</a:t>
            </a:r>
            <a:r>
              <a:rPr lang="sv-SE" dirty="0"/>
              <a:t>: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633F419-99F7-BD4E-86E7-B22B239E63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106662">
            <a:off x="525010" y="1117048"/>
            <a:ext cx="3035851" cy="303585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52C2F66-6F31-A64B-B6F1-6D68CAEB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232505-291F-E864-9D18-C55881979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454" y="4221252"/>
            <a:ext cx="640010" cy="7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6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589775"/>
            <a:ext cx="3888432" cy="3759977"/>
          </a:xfrm>
        </p:spPr>
        <p:txBody>
          <a:bodyPr/>
          <a:lstStyle/>
          <a:p>
            <a:pPr marL="731" indent="0">
              <a:buNone/>
            </a:pP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Tehkää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kampanjan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kuvaus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rekisteröinti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nettisivuille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Ottakaa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kampanjan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toteutuksista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kuvia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kirjoittakaa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lyhyt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tarina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tehkää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yhdessä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video,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joka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kertoo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miten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veitte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viestiä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eteenpäin</a:t>
            </a:r>
            <a:endParaRPr lang="sv-SE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Tehtävä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tulee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rekisteröidä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osoitteessa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kartonkikilpailu.fi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Minun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sivut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osiossa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viimeistään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b="1" dirty="0">
                <a:latin typeface="Arial" panose="020B0604020202020204" pitchFamily="34" charset="0"/>
                <a:cs typeface="Arial" panose="020B0604020202020204" pitchFamily="34" charset="0"/>
              </a:rPr>
              <a:t>17.3.2024</a:t>
            </a:r>
            <a:r>
              <a:rPr lang="sv-SE" b="1" dirty="0"/>
              <a:t>.</a:t>
            </a:r>
          </a:p>
          <a:p>
            <a:pPr marL="731" indent="0">
              <a:buNone/>
            </a:pP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Nopeuspalkinto</a:t>
            </a:r>
            <a:r>
              <a:rPr lang="sv-SE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v-SE" sz="1400" b="1" dirty="0" err="1"/>
              <a:t>mahdollisuus</a:t>
            </a:r>
            <a:r>
              <a:rPr lang="sv-SE" sz="1400" b="1" dirty="0"/>
              <a:t> </a:t>
            </a:r>
            <a:r>
              <a:rPr lang="sv-SE" sz="1400" b="1" dirty="0" err="1"/>
              <a:t>voittaa</a:t>
            </a:r>
            <a:r>
              <a:rPr lang="sv-SE" sz="1400" b="1" dirty="0"/>
              <a:t> </a:t>
            </a:r>
            <a:r>
              <a:rPr lang="sv-SE" sz="1400" b="1" dirty="0" err="1"/>
              <a:t>lisäpalkintoja</a:t>
            </a:r>
            <a:endParaRPr lang="sv-SE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Mikäli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olette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nopeita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rekisteröitte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kilpailutehtävän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viimeistään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b="1" dirty="0">
                <a:latin typeface="Arial" panose="020B0604020202020204" pitchFamily="34" charset="0"/>
                <a:cs typeface="Arial" panose="020B0604020202020204" pitchFamily="34" charset="0"/>
              </a:rPr>
              <a:t>18.2.2024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teillä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mahdollisuus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voittaa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hienoja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lisäpalkintoja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Tetra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Pakilta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ja Fazer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Aidolta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31" indent="0">
              <a:buNone/>
            </a:pPr>
            <a:endParaRPr lang="sv-SE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endParaRPr lang="sv-SE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objekt 6" descr="En bild som visar text, inomhus, öppen, skärmbild&#10;&#10;Automatiskt genererad beskrivning">
            <a:extLst>
              <a:ext uri="{FF2B5EF4-FFF2-40B4-BE49-F238E27FC236}">
                <a16:creationId xmlns:a16="http://schemas.microsoft.com/office/drawing/2014/main" id="{25E9C5FA-EA05-2840-9FD0-C3F66C9E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0819">
            <a:off x="5003280" y="389047"/>
            <a:ext cx="2897349" cy="391291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EDB238C-988A-DD44-8CFE-4852451B9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80D2D8-5C31-6C35-A875-288F74385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454" y="4221252"/>
            <a:ext cx="640010" cy="7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3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74D4C0BA-C801-B59D-4B1F-6229C27B2F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99367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283892FE-FD5A-D1A6-D9CC-B0716B8F1E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8" t="1503" r="559"/>
          <a:stretch/>
        </p:blipFill>
        <p:spPr>
          <a:xfrm>
            <a:off x="-18374" y="0"/>
            <a:ext cx="3294229" cy="515039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707904" y="2787775"/>
            <a:ext cx="4608512" cy="1008112"/>
          </a:xfrm>
        </p:spPr>
        <p:txBody>
          <a:bodyPr vert="horz"/>
          <a:lstStyle/>
          <a:p>
            <a:r>
              <a:rPr lang="sv-SE" sz="3000" dirty="0" err="1">
                <a:latin typeface="Arial" panose="020B0604020202020204" pitchFamily="34" charset="0"/>
                <a:cs typeface="Arial" panose="020B0604020202020204" pitchFamily="34" charset="0"/>
              </a:rPr>
              <a:t>Nopeuspalkinto</a:t>
            </a:r>
            <a:br>
              <a:rPr lang="sv-SE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707904" y="3579862"/>
            <a:ext cx="3753523" cy="2091436"/>
          </a:xfrm>
        </p:spPr>
        <p:txBody>
          <a:bodyPr/>
          <a:lstStyle/>
          <a:p>
            <a:pPr marL="731" indent="0">
              <a:buNone/>
            </a:pP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Kilpailun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voittajan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valitsee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kampanjakuvausten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perusteella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raati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jonka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muodostavat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Fazerin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ja Tetra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Pakin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edustajat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Raati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ottaa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huomioon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arviossaan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erityisesti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kampanjan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innostavuuden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hauskuuden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Voittajiin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ollaan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yhteydessä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sähköpostitse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Onnea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350" dirty="0" err="1">
                <a:latin typeface="Arial" panose="020B0604020202020204" pitchFamily="34" charset="0"/>
                <a:cs typeface="Arial" panose="020B0604020202020204" pitchFamily="34" charset="0"/>
              </a:rPr>
              <a:t>kisaan</a:t>
            </a:r>
            <a:r>
              <a:rPr lang="sv-SE" sz="135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Bildobjekt 4" descr="En bild som visar person, utomhus, personer, grupp&#10;&#10;Automatiskt genererad beskrivning">
            <a:extLst>
              <a:ext uri="{FF2B5EF4-FFF2-40B4-BE49-F238E27FC236}">
                <a16:creationId xmlns:a16="http://schemas.microsoft.com/office/drawing/2014/main" id="{1F93DCB8-667E-3E48-B030-2A8E590DDE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63" b="9946"/>
          <a:stretch/>
        </p:blipFill>
        <p:spPr>
          <a:xfrm rot="21439564">
            <a:off x="4100053" y="374828"/>
            <a:ext cx="2792419" cy="2261623"/>
          </a:xfrm>
          <a:prstGeom prst="rect">
            <a:avLst/>
          </a:prstGeom>
          <a:ln w="127000">
            <a:solidFill>
              <a:schemeClr val="bg1"/>
            </a:solidFill>
          </a:ln>
          <a:effectLst>
            <a:outerShdw blurRad="101600" dir="8100000" sx="102000" sy="102000" algn="tr" rotWithShape="0">
              <a:prstClr val="black">
                <a:alpha val="26000"/>
              </a:prstClr>
            </a:outerShdw>
          </a:effec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F354793-E014-714C-BB91-D5478B7A28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042B6C-EFC8-4565-EE04-7CAE7D2DF8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454" y="4221252"/>
            <a:ext cx="640010" cy="7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1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7BDD22A3-09B7-CC4E-8FD1-FEE3408617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4503" y="1402459"/>
            <a:ext cx="5123882" cy="288218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6E96FAF-26CE-8B4D-BF46-D0072709A086}"/>
              </a:ext>
            </a:extLst>
          </p:cNvPr>
          <p:cNvSpPr/>
          <p:nvPr/>
        </p:nvSpPr>
        <p:spPr bwMode="auto">
          <a:xfrm>
            <a:off x="5733118" y="764788"/>
            <a:ext cx="1681784" cy="64807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" name="Triangel 6">
            <a:extLst>
              <a:ext uri="{FF2B5EF4-FFF2-40B4-BE49-F238E27FC236}">
                <a16:creationId xmlns:a16="http://schemas.microsoft.com/office/drawing/2014/main" id="{08EA2A38-D6AD-D644-939A-DB9CE8EBDAFD}"/>
              </a:ext>
            </a:extLst>
          </p:cNvPr>
          <p:cNvSpPr/>
          <p:nvPr/>
        </p:nvSpPr>
        <p:spPr bwMode="auto">
          <a:xfrm rot="12549854">
            <a:off x="5818305" y="1196837"/>
            <a:ext cx="288032" cy="720080"/>
          </a:xfrm>
          <a:prstGeom prst="triangl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4CDE054-2892-CD4F-A537-602A7C39BA7F}"/>
              </a:ext>
            </a:extLst>
          </p:cNvPr>
          <p:cNvSpPr txBox="1"/>
          <p:nvPr/>
        </p:nvSpPr>
        <p:spPr>
          <a:xfrm>
            <a:off x="5796136" y="843558"/>
            <a:ext cx="17731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sv-SE" sz="1400" dirty="0" err="1">
                <a:solidFill>
                  <a:schemeClr val="bg1"/>
                </a:solidFill>
              </a:rPr>
              <a:t>Yhdessä</a:t>
            </a:r>
            <a:r>
              <a:rPr lang="sv-SE" sz="1400" dirty="0">
                <a:solidFill>
                  <a:schemeClr val="bg1"/>
                </a:solidFill>
              </a:rPr>
              <a:t> </a:t>
            </a:r>
            <a:r>
              <a:rPr lang="sv-SE" sz="1400" dirty="0" err="1">
                <a:solidFill>
                  <a:schemeClr val="bg1"/>
                </a:solidFill>
              </a:rPr>
              <a:t>voimme</a:t>
            </a:r>
            <a:r>
              <a:rPr lang="sv-SE" sz="1400" dirty="0">
                <a:solidFill>
                  <a:schemeClr val="bg1"/>
                </a:solidFill>
              </a:rPr>
              <a:t> </a:t>
            </a:r>
            <a:r>
              <a:rPr lang="sv-SE" sz="1400" dirty="0" err="1">
                <a:solidFill>
                  <a:schemeClr val="bg1"/>
                </a:solidFill>
              </a:rPr>
              <a:t>vaikuttaa</a:t>
            </a:r>
            <a:r>
              <a:rPr lang="sv-SE" sz="14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6E052062-ED9E-344C-9AD0-1F3D689C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46" y="561173"/>
            <a:ext cx="8048553" cy="486000"/>
          </a:xfrm>
        </p:spPr>
        <p:txBody>
          <a:bodyPr/>
          <a:lstStyle/>
          <a:p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Onnea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kisaan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AD49D6E-547C-A14C-B564-649A81C6B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010C2F-D5DC-50F1-034A-D779F8A4B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454" y="4221252"/>
            <a:ext cx="640010" cy="7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6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azer_template_012020">
  <a:themeElements>
    <a:clrScheme name="Custom 17">
      <a:dk1>
        <a:srgbClr val="15246B"/>
      </a:dk1>
      <a:lt1>
        <a:srgbClr val="FFFFFF"/>
      </a:lt1>
      <a:dk2>
        <a:srgbClr val="CAA977"/>
      </a:dk2>
      <a:lt2>
        <a:srgbClr val="CA0F7B"/>
      </a:lt2>
      <a:accent1>
        <a:srgbClr val="15246A"/>
      </a:accent1>
      <a:accent2>
        <a:srgbClr val="C9A877"/>
      </a:accent2>
      <a:accent3>
        <a:srgbClr val="E9DAB9"/>
      </a:accent3>
      <a:accent4>
        <a:srgbClr val="82C1C9"/>
      </a:accent4>
      <a:accent5>
        <a:srgbClr val="F3C35D"/>
      </a:accent5>
      <a:accent6>
        <a:srgbClr val="457168"/>
      </a:accent6>
      <a:hlink>
        <a:srgbClr val="B8DA95"/>
      </a:hlink>
      <a:folHlink>
        <a:srgbClr val="2478B6"/>
      </a:folHlink>
    </a:clrScheme>
    <a:fontScheme name="5. General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None/>
          <a:tabLst/>
          <a:defRPr kumimoji="0" sz="1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noFill/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buNone/>
          <a:defRPr dirty="0" smtClean="0"/>
        </a:defPPr>
      </a:lstStyle>
    </a:txDef>
  </a:objectDefaults>
  <a:extraClrSchemeLst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5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6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003082"/>
        </a:accent1>
        <a:accent2>
          <a:srgbClr val="4799B6"/>
        </a:accent2>
        <a:accent3>
          <a:srgbClr val="FFFFFF"/>
        </a:accent3>
        <a:accent4>
          <a:srgbClr val="00276E"/>
        </a:accent4>
        <a:accent5>
          <a:srgbClr val="AAADC1"/>
        </a:accent5>
        <a:accent6>
          <a:srgbClr val="3F8AA5"/>
        </a:accent6>
        <a:hlink>
          <a:srgbClr val="BB520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_012020" id="{F8A033E2-6EF7-3041-86EF-21C030848271}" vid="{B79BA3F1-E9D6-044D-9CBE-4CF25D7FCB98}"/>
    </a:ext>
  </a:ext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F5B09725FCBA4A99E305B0662FB1D7" ma:contentTypeVersion="13" ma:contentTypeDescription="Create a new document." ma:contentTypeScope="" ma:versionID="042bdb034df0f03791a994a37c1ba503">
  <xsd:schema xmlns:xsd="http://www.w3.org/2001/XMLSchema" xmlns:xs="http://www.w3.org/2001/XMLSchema" xmlns:p="http://schemas.microsoft.com/office/2006/metadata/properties" xmlns:ns3="483b9b95-8631-429e-8e0e-3f9876d53a13" xmlns:ns4="77bc2723-b0bf-405a-9365-750bd42d07bb" targetNamespace="http://schemas.microsoft.com/office/2006/metadata/properties" ma:root="true" ma:fieldsID="2f8b6479c9b0d138cc83a700224b93a2" ns3:_="" ns4:_="">
    <xsd:import namespace="483b9b95-8631-429e-8e0e-3f9876d53a13"/>
    <xsd:import namespace="77bc2723-b0bf-405a-9365-750bd42d07b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b9b95-8631-429e-8e0e-3f9876d53a1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bc2723-b0bf-405a-9365-750bd42d07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841337-5F41-40DC-9D37-FDD7E86FEB99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77bc2723-b0bf-405a-9365-750bd42d07b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83b9b95-8631-429e-8e0e-3f9876d53a1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CC2B82C-1395-4C28-9EA9-597EF30FBB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B1E630-9256-4A11-B547-834D88CC75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3b9b95-8631-429e-8e0e-3f9876d53a13"/>
    <ds:schemaRef ds:uri="77bc2723-b0bf-405a-9365-750bd42d07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Fazer_wide_screen</Template>
  <TotalTime>1358</TotalTime>
  <Words>269</Words>
  <Application>Microsoft Macintosh PowerPoint</Application>
  <PresentationFormat>Bildspel på skärmen (16:9)</PresentationFormat>
  <Paragraphs>31</Paragraphs>
  <Slides>8</Slides>
  <Notes>2</Notes>
  <HiddenSlides>0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4" baseType="lpstr">
      <vt:lpstr>Arial</vt:lpstr>
      <vt:lpstr>ITC Highlander Std Book</vt:lpstr>
      <vt:lpstr>Times</vt:lpstr>
      <vt:lpstr>Times New Roman</vt:lpstr>
      <vt:lpstr>Fazer_template_012020</vt:lpstr>
      <vt:lpstr>think-cell Slide</vt:lpstr>
      <vt:lpstr>Tehtävä 3: Kerro sadalle</vt:lpstr>
      <vt:lpstr>PowerPoint-presentation</vt:lpstr>
      <vt:lpstr>PowerPoint-presentation</vt:lpstr>
      <vt:lpstr>PowerPoint-presentation</vt:lpstr>
      <vt:lpstr>Esimerkkejä aikaisemmilta kilpailukausilta:</vt:lpstr>
      <vt:lpstr>PowerPoint-presentation</vt:lpstr>
      <vt:lpstr>Nopeuspalkinto </vt:lpstr>
      <vt:lpstr>Onnea kisaan!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Brummer Susanna</dc:creator>
  <cp:lastModifiedBy>Helén Magnusson</cp:lastModifiedBy>
  <cp:revision>34</cp:revision>
  <dcterms:created xsi:type="dcterms:W3CDTF">2020-08-03T06:03:57Z</dcterms:created>
  <dcterms:modified xsi:type="dcterms:W3CDTF">2023-08-09T07:26:53Z</dcterms:modified>
  <cp:category>Fazer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0x010100B3F5B09725FCBA4A99E305B0662FB1D7</vt:lpwstr>
  </property>
</Properties>
</file>