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861" r:id="rId4"/>
  </p:sldMasterIdLst>
  <p:notesMasterIdLst>
    <p:notesMasterId r:id="rId13"/>
  </p:notesMasterIdLst>
  <p:handoutMasterIdLst>
    <p:handoutMasterId r:id="rId14"/>
  </p:handoutMasterIdLst>
  <p:sldIdLst>
    <p:sldId id="257" r:id="rId5"/>
    <p:sldId id="260" r:id="rId6"/>
    <p:sldId id="261" r:id="rId7"/>
    <p:sldId id="268" r:id="rId8"/>
    <p:sldId id="266" r:id="rId9"/>
    <p:sldId id="262" r:id="rId10"/>
    <p:sldId id="269" r:id="rId11"/>
    <p:sldId id="267" r:id="rId12"/>
  </p:sldIdLst>
  <p:sldSz cx="9144000" cy="5143500" type="screen16x9"/>
  <p:notesSz cx="6858000" cy="9144000"/>
  <p:custDataLst>
    <p:tags r:id="rId15"/>
  </p:custDataLst>
  <p:defaultTextStyle>
    <a:defPPr>
      <a:defRPr lang="en-US"/>
    </a:defPPr>
    <a:lvl1pPr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1pPr>
    <a:lvl2pPr marL="389582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2pPr>
    <a:lvl3pPr marL="779163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3pPr>
    <a:lvl4pPr marL="1168745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4pPr>
    <a:lvl5pPr marL="1558326" algn="ctr" rtl="0" fontAlgn="base">
      <a:lnSpc>
        <a:spcPct val="90000"/>
      </a:lnSpc>
      <a:spcBef>
        <a:spcPct val="20000"/>
      </a:spcBef>
      <a:spcAft>
        <a:spcPct val="0"/>
      </a:spcAft>
      <a:buClr>
        <a:schemeClr val="tx1"/>
      </a:buClr>
      <a:buChar char="•"/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5pPr>
    <a:lvl6pPr marL="1947908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6pPr>
    <a:lvl7pPr marL="2337489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7pPr>
    <a:lvl8pPr marL="2727071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8pPr>
    <a:lvl9pPr marL="3116652" algn="l" defTabSz="779163" rtl="0" eaLnBrk="1" latinLnBrk="0" hangingPunct="1">
      <a:defRPr kern="1200">
        <a:solidFill>
          <a:srgbClr val="003082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13">
          <p15:clr>
            <a:srgbClr val="A4A3A4"/>
          </p15:clr>
        </p15:guide>
        <p15:guide id="3" orient="horz" pos="1495">
          <p15:clr>
            <a:srgbClr val="A4A3A4"/>
          </p15:clr>
        </p15:guide>
        <p15:guide id="5" pos="557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asmus Snabb" initials="RS" lastIdx="1" clrIdx="0"/>
  <p:cmAuthor id="2" name="Rasmus Snabb" initials="RS [2]" lastIdx="1" clrIdx="1"/>
  <p:cmAuthor id="3" name="Helén Magnusson" initials="HM" lastIdx="14" clrIdx="2">
    <p:extLst>
      <p:ext uri="{19B8F6BF-5375-455C-9EA6-DF929625EA0E}">
        <p15:presenceInfo xmlns:p15="http://schemas.microsoft.com/office/powerpoint/2012/main" userId="a64114b64ae4071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A4B4"/>
    <a:srgbClr val="112569"/>
    <a:srgbClr val="031F6D"/>
    <a:srgbClr val="003082"/>
    <a:srgbClr val="000000"/>
    <a:srgbClr val="EAEAEA"/>
    <a:srgbClr val="357388"/>
    <a:srgbClr val="FDDF98"/>
    <a:srgbClr val="BB5206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61" d="100"/>
          <a:sy n="161" d="100"/>
        </p:scale>
        <p:origin x="784" y="200"/>
      </p:cViewPr>
      <p:guideLst>
        <p:guide orient="horz" pos="2913"/>
        <p:guide orient="horz" pos="1495"/>
        <p:guide pos="557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C4BB92C-A22D-4A27-B76D-688F39688FEC}" type="datetime1">
              <a:rPr lang="fi-FI" smtClean="0"/>
              <a:t>24.8.2023</a:t>
            </a:fld>
            <a:endParaRPr lang="en-US" altLang="zh-CN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7345AFF-34C7-417E-8E12-E4F370CCD781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33829861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1FA16522-1AD0-4097-8454-5114D31BD4D8}" type="datetime1">
              <a:rPr lang="fi-FI" smtClean="0"/>
              <a:t>24.8.2023</a:t>
            </a:fld>
            <a:endParaRPr lang="en-US" altLang="zh-CN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noProof="0"/>
              <a:t>Click to edit Master text styles</a:t>
            </a:r>
          </a:p>
          <a:p>
            <a:pPr lvl="1"/>
            <a:r>
              <a:rPr lang="en-US" altLang="zh-CN" noProof="0"/>
              <a:t>Second level</a:t>
            </a:r>
          </a:p>
          <a:p>
            <a:pPr lvl="2"/>
            <a:r>
              <a:rPr lang="en-US" altLang="zh-CN" noProof="0"/>
              <a:t>Third level</a:t>
            </a:r>
          </a:p>
          <a:p>
            <a:pPr lvl="3"/>
            <a:r>
              <a:rPr lang="en-US" altLang="zh-CN" noProof="0"/>
              <a:t>Fourth level</a:t>
            </a:r>
          </a:p>
          <a:p>
            <a:pPr lvl="4"/>
            <a:r>
              <a:rPr lang="en-US" altLang="zh-CN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35B8CFC-C6C6-4A83-AAA3-6CDCD5EF9CF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150576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1pPr>
    <a:lvl2pPr marL="389582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2pPr>
    <a:lvl3pPr marL="779163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3pPr>
    <a:lvl4pPr marL="1168745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4pPr>
    <a:lvl5pPr marL="1558326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Arial" charset="0"/>
        <a:ea typeface="宋体" pitchFamily="2" charset="-122"/>
        <a:cs typeface="Arial" charset="0"/>
      </a:defRPr>
    </a:lvl5pPr>
    <a:lvl6pPr marL="1947908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337489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727071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116652" algn="l" defTabSz="779163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sidhuvud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Company confidential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1FA16522-1AD0-4097-8454-5114D31BD4D8}" type="datetime1">
              <a:rPr lang="fi-FI" smtClean="0"/>
              <a:t>24.8.2023</a:t>
            </a:fld>
            <a:endParaRPr lang="en-US" altLang="zh-CN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altLang="zh-CN"/>
              <a:t>© Fazer. All rights reserved</a:t>
            </a: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5B8CFC-C6C6-4A83-AAA3-6CDCD5EF9CF7}" type="slidenum">
              <a:rPr lang="en-US" altLang="zh-CN" smtClean="0"/>
              <a:pPr>
                <a:defRPr/>
              </a:pPr>
              <a:t>2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459915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expressiv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3"/>
          <p:cNvSpPr>
            <a:spLocks noGrp="1"/>
          </p:cNvSpPr>
          <p:nvPr>
            <p:ph type="title"/>
          </p:nvPr>
        </p:nvSpPr>
        <p:spPr>
          <a:xfrm>
            <a:off x="431998" y="2211710"/>
            <a:ext cx="5796186" cy="1442290"/>
          </a:xfrm>
        </p:spPr>
        <p:txBody>
          <a:bodyPr anchor="b">
            <a:normAutofit/>
          </a:bodyPr>
          <a:lstStyle>
            <a:lvl1pPr algn="l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431999" y="3795886"/>
            <a:ext cx="5796185" cy="96310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Aft>
                <a:spcPts val="0"/>
              </a:spcAft>
              <a:buNone/>
              <a:defRPr sz="1800">
                <a:solidFill>
                  <a:schemeClr val="tx1"/>
                </a:solidFill>
              </a:defRPr>
            </a:lvl1pPr>
            <a:lvl2pPr marL="389582" indent="0" algn="ctr">
              <a:buNone/>
              <a:defRPr/>
            </a:lvl2pPr>
            <a:lvl3pPr marL="779163" indent="0" algn="ctr">
              <a:buNone/>
              <a:defRPr/>
            </a:lvl3pPr>
            <a:lvl4pPr marL="1168745" indent="0" algn="ctr">
              <a:buNone/>
              <a:defRPr/>
            </a:lvl4pPr>
            <a:lvl5pPr marL="1558326" indent="0" algn="ctr">
              <a:buNone/>
              <a:defRPr/>
            </a:lvl5pPr>
            <a:lvl6pPr marL="1947908" indent="0" algn="ctr">
              <a:buNone/>
              <a:defRPr/>
            </a:lvl6pPr>
            <a:lvl7pPr marL="2337489" indent="0" algn="ctr">
              <a:buNone/>
              <a:defRPr/>
            </a:lvl7pPr>
            <a:lvl8pPr marL="2727071" indent="0" algn="ctr">
              <a:buNone/>
              <a:defRPr/>
            </a:lvl8pPr>
            <a:lvl9pPr marL="3116652" indent="0" algn="ctr">
              <a:buNone/>
              <a:defRPr/>
            </a:lvl9pPr>
          </a:lstStyle>
          <a:p>
            <a:r>
              <a:rPr lang="en-US"/>
              <a:t>Click to edit Master subtitle style </a:t>
            </a:r>
            <a:endParaRPr lang="fi-FI"/>
          </a:p>
        </p:txBody>
      </p:sp>
      <p:grpSp>
        <p:nvGrpSpPr>
          <p:cNvPr id="10" name="Ryhmä 9"/>
          <p:cNvGrpSpPr/>
          <p:nvPr/>
        </p:nvGrpSpPr>
        <p:grpSpPr>
          <a:xfrm>
            <a:off x="429904" y="424077"/>
            <a:ext cx="1624084" cy="1621963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6" name="Päivämäärän paikkamerkki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39CDA5-6BE2-4BED-8CB5-68243AEF15C0}" type="datetime1">
              <a:rPr lang="fi-FI" smtClean="0"/>
              <a:t>24.8.2023</a:t>
            </a:fld>
            <a:endParaRPr lang="fi-FI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1"/>
          </p:nvPr>
        </p:nvSpPr>
        <p:spPr>
          <a:xfrm>
            <a:off x="5828606" y="4839606"/>
            <a:ext cx="3099393" cy="10834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</a:p>
        </p:txBody>
      </p:sp>
      <p:sp>
        <p:nvSpPr>
          <p:cNvPr id="18" name="Dian numeron paikkamerkki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64C005B-602C-4344-ACAE-E28C9D614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0" name="Ryhmä 9">
            <a:extLst>
              <a:ext uri="{FF2B5EF4-FFF2-40B4-BE49-F238E27FC236}">
                <a16:creationId xmlns:a16="http://schemas.microsoft.com/office/drawing/2014/main" id="{16BF6447-D579-A247-897C-26C9707750FF}"/>
              </a:ext>
            </a:extLst>
          </p:cNvPr>
          <p:cNvGrpSpPr/>
          <p:nvPr userDrawn="1"/>
        </p:nvGrpSpPr>
        <p:grpSpPr>
          <a:xfrm>
            <a:off x="429904" y="424077"/>
            <a:ext cx="1624084" cy="1621963"/>
            <a:chOff x="8127242" y="116975"/>
            <a:chExt cx="871657" cy="870519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D88FEA1C-4880-8642-8C59-AAF8F6AA13C5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2C43DCD3-7E30-CC49-B94A-770D61BE9FAC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2AA17CE7-33C9-1F4C-A220-DDCC3CDBA75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F4F6B700-DBD0-3847-A17B-1EABCAE14160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690C4EBD-8F02-2A4A-B60C-6A65034F67A1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59D00EE8-55D9-C84E-BB10-E94EB628E42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2615531E-C75C-C447-A201-ACF1AF41FC7B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65251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blue">
    <p:bg>
      <p:bgPr>
        <a:solidFill>
          <a:srgbClr val="1125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</p:spPr>
      </p:pic>
      <p:sp>
        <p:nvSpPr>
          <p:cNvPr id="10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95486"/>
            <a:ext cx="7114442" cy="237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2000" y="2679764"/>
            <a:ext cx="7107927" cy="2052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" name="Ryhmä 8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83FD07-DB7D-E148-AA87-E4E1850246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8" cy="5143498"/>
          </a:xfrm>
          <a:prstGeom prst="rect">
            <a:avLst/>
          </a:prstGeom>
        </p:spPr>
      </p:pic>
      <p:grpSp>
        <p:nvGrpSpPr>
          <p:cNvPr id="20" name="Ryhmä 8">
            <a:extLst>
              <a:ext uri="{FF2B5EF4-FFF2-40B4-BE49-F238E27FC236}">
                <a16:creationId xmlns:a16="http://schemas.microsoft.com/office/drawing/2014/main" id="{701998B6-8501-174F-97E8-3DE7BF107DB1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E4C7965B-1C1C-8F4B-A806-C7AA5B4FF2B2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66B1D947-6E27-0C42-96F2-99DF14C1549D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id="{029723DF-3865-2F41-BE99-4A3079B0740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>
              <a:extLst>
                <a:ext uri="{FF2B5EF4-FFF2-40B4-BE49-F238E27FC236}">
                  <a16:creationId xmlns:a16="http://schemas.microsoft.com/office/drawing/2014/main" id="{46CED702-5633-8240-9594-E93F68EF3D2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>
              <a:extLst>
                <a:ext uri="{FF2B5EF4-FFF2-40B4-BE49-F238E27FC236}">
                  <a16:creationId xmlns:a16="http://schemas.microsoft.com/office/drawing/2014/main" id="{37D4E51C-9F0F-F949-875F-FEE689F8E8C4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9">
              <a:extLst>
                <a:ext uri="{FF2B5EF4-FFF2-40B4-BE49-F238E27FC236}">
                  <a16:creationId xmlns:a16="http://schemas.microsoft.com/office/drawing/2014/main" id="{D444AE7C-9EDA-984C-B603-10866673A7B5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10">
              <a:extLst>
                <a:ext uri="{FF2B5EF4-FFF2-40B4-BE49-F238E27FC236}">
                  <a16:creationId xmlns:a16="http://schemas.microsoft.com/office/drawing/2014/main" id="{45AE8DC4-A9E6-6342-8773-DF2B0E19661F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73220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wa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6"/>
            <a:ext cx="9143998" cy="5143498"/>
          </a:xfrm>
          <a:prstGeom prst="rect">
            <a:avLst/>
          </a:prstGeom>
        </p:spPr>
      </p:pic>
      <p:sp>
        <p:nvSpPr>
          <p:cNvPr id="7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95486"/>
            <a:ext cx="7114442" cy="2376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32000" y="2679764"/>
            <a:ext cx="7107927" cy="2052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0" name="Ryhmä 9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1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9" name="Ryhmä 1"/>
          <p:cNvGrpSpPr/>
          <p:nvPr/>
        </p:nvGrpSpPr>
        <p:grpSpPr>
          <a:xfrm>
            <a:off x="8128800" y="118800"/>
            <a:ext cx="871657" cy="870519"/>
            <a:chOff x="8127242" y="116975"/>
            <a:chExt cx="871657" cy="870519"/>
          </a:xfrm>
        </p:grpSpPr>
        <p:sp>
          <p:nvSpPr>
            <p:cNvPr id="30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1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2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3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4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5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6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26564AF-05CA-4248-B377-CA202B9278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46"/>
            <a:ext cx="9143998" cy="5143498"/>
          </a:xfrm>
          <a:prstGeom prst="rect">
            <a:avLst/>
          </a:prstGeom>
        </p:spPr>
      </p:pic>
      <p:grpSp>
        <p:nvGrpSpPr>
          <p:cNvPr id="25" name="Ryhmä 9">
            <a:extLst>
              <a:ext uri="{FF2B5EF4-FFF2-40B4-BE49-F238E27FC236}">
                <a16:creationId xmlns:a16="http://schemas.microsoft.com/office/drawing/2014/main" id="{69715BDE-5894-F045-8796-1F1F937681CE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BE8DD59F-176D-FF4E-B7BD-B4BB0E37CD9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6">
              <a:extLst>
                <a:ext uri="{FF2B5EF4-FFF2-40B4-BE49-F238E27FC236}">
                  <a16:creationId xmlns:a16="http://schemas.microsoft.com/office/drawing/2014/main" id="{553A3221-4AB9-C44F-859E-EDAB470CBAD5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AutoShape 3">
              <a:extLst>
                <a:ext uri="{FF2B5EF4-FFF2-40B4-BE49-F238E27FC236}">
                  <a16:creationId xmlns:a16="http://schemas.microsoft.com/office/drawing/2014/main" id="{6917AC6E-CF11-5F49-99FF-EB3D602C09C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7" name="Freeform 7">
              <a:extLst>
                <a:ext uri="{FF2B5EF4-FFF2-40B4-BE49-F238E27FC236}">
                  <a16:creationId xmlns:a16="http://schemas.microsoft.com/office/drawing/2014/main" id="{38EABA3F-91C2-0B4A-99CC-3380EFFF1F1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8" name="Freeform 8">
              <a:extLst>
                <a:ext uri="{FF2B5EF4-FFF2-40B4-BE49-F238E27FC236}">
                  <a16:creationId xmlns:a16="http://schemas.microsoft.com/office/drawing/2014/main" id="{168A13A4-D338-3A41-BBC2-DC61ADAD64F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39" name="Freeform 9">
              <a:extLst>
                <a:ext uri="{FF2B5EF4-FFF2-40B4-BE49-F238E27FC236}">
                  <a16:creationId xmlns:a16="http://schemas.microsoft.com/office/drawing/2014/main" id="{EF86E850-6669-4C47-9CF5-752480D6BF16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0" name="Freeform 10">
              <a:extLst>
                <a:ext uri="{FF2B5EF4-FFF2-40B4-BE49-F238E27FC236}">
                  <a16:creationId xmlns:a16="http://schemas.microsoft.com/office/drawing/2014/main" id="{550D750F-B26C-AB4E-AA55-A3A405AD3F4B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41" name="Ryhmä 1">
            <a:extLst>
              <a:ext uri="{FF2B5EF4-FFF2-40B4-BE49-F238E27FC236}">
                <a16:creationId xmlns:a16="http://schemas.microsoft.com/office/drawing/2014/main" id="{E1946241-531E-5248-A43B-EA01D840F031}"/>
              </a:ext>
            </a:extLst>
          </p:cNvPr>
          <p:cNvGrpSpPr/>
          <p:nvPr userDrawn="1"/>
        </p:nvGrpSpPr>
        <p:grpSpPr>
          <a:xfrm>
            <a:off x="8128800" y="118800"/>
            <a:ext cx="871657" cy="870519"/>
            <a:chOff x="8127242" y="116975"/>
            <a:chExt cx="871657" cy="870519"/>
          </a:xfrm>
        </p:grpSpPr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83FC62F4-5F16-864A-9743-B5FCA0BC3D6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5CEFC13E-C064-364B-82CE-9BC6C9C42E74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4" name="AutoShape 3">
              <a:extLst>
                <a:ext uri="{FF2B5EF4-FFF2-40B4-BE49-F238E27FC236}">
                  <a16:creationId xmlns:a16="http://schemas.microsoft.com/office/drawing/2014/main" id="{CA48A914-36D1-0B4F-A538-DB4D2CBE1D9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7D74D0B7-6FEF-F64D-9B0F-84ABC94BE658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A274A143-EF14-4B4F-B2D3-3D486B1F44DC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7" name="Freeform 9">
              <a:extLst>
                <a:ext uri="{FF2B5EF4-FFF2-40B4-BE49-F238E27FC236}">
                  <a16:creationId xmlns:a16="http://schemas.microsoft.com/office/drawing/2014/main" id="{4F481132-D2D5-F444-8B9A-47F8406143EF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E7D4051D-8520-0841-AB05-88FF9534D9F4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5397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us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117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6437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32000" y="1221583"/>
            <a:ext cx="3851968" cy="2702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389582" indent="0">
              <a:buNone/>
              <a:defRPr sz="1700" b="1"/>
            </a:lvl2pPr>
            <a:lvl3pPr marL="779163" indent="0">
              <a:buNone/>
              <a:defRPr sz="1500" b="1"/>
            </a:lvl3pPr>
            <a:lvl4pPr marL="1168745" indent="0">
              <a:buNone/>
              <a:defRPr sz="1400" b="1"/>
            </a:lvl4pPr>
            <a:lvl5pPr marL="1558326" indent="0">
              <a:buNone/>
              <a:defRPr sz="1400" b="1"/>
            </a:lvl5pPr>
            <a:lvl6pPr marL="1947908" indent="0">
              <a:buNone/>
              <a:defRPr sz="1400" b="1"/>
            </a:lvl6pPr>
            <a:lvl7pPr marL="2337489" indent="0">
              <a:buNone/>
              <a:defRPr sz="1400" b="1"/>
            </a:lvl7pPr>
            <a:lvl8pPr marL="2727071" indent="0">
              <a:buNone/>
              <a:defRPr sz="1400" b="1"/>
            </a:lvl8pPr>
            <a:lvl9pPr marL="311665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572000" y="1221583"/>
            <a:ext cx="4355999" cy="270272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2000" b="0">
                <a:solidFill>
                  <a:schemeClr val="accent2"/>
                </a:solidFill>
              </a:defRPr>
            </a:lvl1pPr>
            <a:lvl2pPr marL="389582" indent="0">
              <a:buNone/>
              <a:defRPr sz="1700" b="1"/>
            </a:lvl2pPr>
            <a:lvl3pPr marL="779163" indent="0">
              <a:buNone/>
              <a:defRPr sz="1500" b="1"/>
            </a:lvl3pPr>
            <a:lvl4pPr marL="1168745" indent="0">
              <a:buNone/>
              <a:defRPr sz="1400" b="1"/>
            </a:lvl4pPr>
            <a:lvl5pPr marL="1558326" indent="0">
              <a:buNone/>
              <a:defRPr sz="1400" b="1"/>
            </a:lvl5pPr>
            <a:lvl6pPr marL="1947908" indent="0">
              <a:buNone/>
              <a:defRPr sz="1400" b="1"/>
            </a:lvl6pPr>
            <a:lvl7pPr marL="2337489" indent="0">
              <a:buNone/>
              <a:defRPr sz="1400" b="1"/>
            </a:lvl7pPr>
            <a:lvl8pPr marL="2727071" indent="0">
              <a:buNone/>
              <a:defRPr sz="1400" b="1"/>
            </a:lvl8pPr>
            <a:lvl9pPr marL="3116652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8"/>
          <p:cNvSpPr>
            <a:spLocks noGrp="1"/>
          </p:cNvSpPr>
          <p:nvPr>
            <p:ph sz="quarter" idx="13"/>
          </p:nvPr>
        </p:nvSpPr>
        <p:spPr>
          <a:xfrm>
            <a:off x="432001" y="1563638"/>
            <a:ext cx="3851967" cy="31325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572000" y="1563638"/>
            <a:ext cx="4355999" cy="313253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915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572000" y="1221583"/>
            <a:ext cx="4355999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 hasCustomPrompt="1"/>
          </p:nvPr>
        </p:nvSpPr>
        <p:spPr>
          <a:xfrm>
            <a:off x="432000" y="1221583"/>
            <a:ext cx="3923976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024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th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641999" y="1221583"/>
            <a:ext cx="2286000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7" name="Content Placeholder 8"/>
          <p:cNvSpPr>
            <a:spLocks noGrp="1"/>
          </p:cNvSpPr>
          <p:nvPr>
            <p:ph sz="quarter" idx="14"/>
          </p:nvPr>
        </p:nvSpPr>
        <p:spPr>
          <a:xfrm>
            <a:off x="432000" y="1221583"/>
            <a:ext cx="5940200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8" name="Päivämäärän paikkamerkki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9" name="Alatunnisteen paikkamerkki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0" name="Dian numeron paikkamerkki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772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6804248" y="3003811"/>
            <a:ext cx="2123751" cy="1620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9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4572000" y="1221583"/>
            <a:ext cx="4356000" cy="167421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0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4572000" y="3003811"/>
            <a:ext cx="2124000" cy="162057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11" name="Content Placeholder 8"/>
          <p:cNvSpPr>
            <a:spLocks noGrp="1"/>
          </p:cNvSpPr>
          <p:nvPr>
            <p:ph sz="quarter" idx="16"/>
          </p:nvPr>
        </p:nvSpPr>
        <p:spPr>
          <a:xfrm>
            <a:off x="432001" y="1221583"/>
            <a:ext cx="3851967" cy="3402806"/>
          </a:xfrm>
        </p:spPr>
        <p:txBody>
          <a:bodyPr>
            <a:normAutofit/>
          </a:bodyPr>
          <a:lstStyle>
            <a:lvl4pPr>
              <a:defRPr sz="1200"/>
            </a:lvl4pPr>
            <a:lvl5pPr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571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88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1"/>
          <p:cNvSpPr>
            <a:spLocks noGrp="1"/>
          </p:cNvSpPr>
          <p:nvPr>
            <p:ph type="pic" sz="quarter" idx="13"/>
          </p:nvPr>
        </p:nvSpPr>
        <p:spPr>
          <a:xfrm>
            <a:off x="426072" y="1221583"/>
            <a:ext cx="8280000" cy="34028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  <a:endParaRPr lang="sv-S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2" name="Päivämäärän paikkamerkki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921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3"/>
          </p:nvPr>
        </p:nvSpPr>
        <p:spPr>
          <a:xfrm>
            <a:off x="215998" y="195486"/>
            <a:ext cx="8712001" cy="45365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icon to add media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8" name="Dian numeron paikkamerkki 7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2380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Warm heading &amp; Warm bulle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Päivämäärän paikkamerkki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11" name="Alatunnisteen paikkamerkki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2" name="Dian numeron paikkamerkki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59618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Final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8DFC261-3E2E-854D-B29B-F7808AA9C5C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" y="0"/>
            <a:ext cx="9139277" cy="5143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9B40DA-97D2-F841-8483-08297773C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7" y="0"/>
            <a:ext cx="91392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69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436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553846" y="214296"/>
            <a:ext cx="8048553" cy="486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46890" y="864000"/>
            <a:ext cx="8048553" cy="3375000"/>
          </a:xfrm>
        </p:spPr>
        <p:txBody>
          <a:bodyPr/>
          <a:lstStyle>
            <a:lvl1pPr marL="135731" indent="-135731">
              <a:lnSpc>
                <a:spcPct val="100000"/>
              </a:lnSpc>
              <a:spcBef>
                <a:spcPts val="450"/>
              </a:spcBef>
              <a:defRPr/>
            </a:lvl1pPr>
            <a:lvl2pPr marL="405000" indent="-135000">
              <a:defRPr/>
            </a:lvl2pPr>
            <a:lvl3pPr marL="405000" indent="-135000">
              <a:lnSpc>
                <a:spcPct val="100000"/>
              </a:lnSpc>
              <a:spcBef>
                <a:spcPts val="450"/>
              </a:spcBef>
              <a:buFont typeface="Times New Roman" pitchFamily="18" charset="0"/>
              <a:buChar char="-"/>
              <a:defRPr sz="1350"/>
            </a:lvl3pPr>
            <a:lvl4pPr marL="675000" indent="-135000">
              <a:lnSpc>
                <a:spcPct val="100000"/>
              </a:lnSpc>
              <a:spcBef>
                <a:spcPts val="450"/>
              </a:spcBef>
              <a:buFont typeface="Times New Roman" pitchFamily="18" charset="0"/>
              <a:buChar char="-"/>
              <a:defRPr sz="1350">
                <a:latin typeface="ITC Highlander Std Book" pitchFamily="50" charset="0"/>
              </a:defRPr>
            </a:lvl4pPr>
            <a:lvl5pPr>
              <a:buNone/>
              <a:defRPr/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</p:txBody>
      </p:sp>
    </p:spTree>
    <p:extLst>
      <p:ext uri="{BB962C8B-B14F-4D97-AF65-F5344CB8AC3E}">
        <p14:creationId xmlns:p14="http://schemas.microsoft.com/office/powerpoint/2010/main" val="132284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: Warm heading &amp; 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Päivämäärän paikkamerkki 5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11" name="Dian numeron paikkamerkki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369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heading &amp; Blue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60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ue heading &amp; Warm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2"/>
              </a:buClr>
              <a:defRPr/>
            </a:lvl1pPr>
            <a:lvl2pPr>
              <a:buClr>
                <a:schemeClr val="tx2"/>
              </a:buClr>
              <a:defRPr/>
            </a:lvl2pPr>
            <a:lvl3pPr>
              <a:buClr>
                <a:schemeClr val="tx2"/>
              </a:buClr>
              <a:defRPr/>
            </a:lvl3pPr>
            <a:lvl4pPr>
              <a:buClr>
                <a:schemeClr val="tx2"/>
              </a:buClr>
              <a:defRPr sz="1400"/>
            </a:lvl4pPr>
            <a:lvl5pPr>
              <a:buClr>
                <a:schemeClr val="tx2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4010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11560" y="1116000"/>
            <a:ext cx="7920880" cy="3600000"/>
          </a:xfrm>
        </p:spPr>
        <p:txBody>
          <a:bodyPr>
            <a:normAutofit/>
          </a:bodyPr>
          <a:lstStyle>
            <a:lvl1pPr marL="0" indent="0" algn="ctr">
              <a:buClr>
                <a:schemeClr val="tx2"/>
              </a:buClr>
              <a:buNone/>
              <a:defRPr/>
            </a:lvl1pPr>
            <a:lvl2pPr marL="227256" indent="0" algn="ctr">
              <a:buClr>
                <a:schemeClr val="tx2"/>
              </a:buClr>
              <a:buNone/>
              <a:defRPr/>
            </a:lvl2pPr>
            <a:lvl3pPr marL="459923" indent="0" algn="ctr">
              <a:buClr>
                <a:schemeClr val="tx2"/>
              </a:buClr>
              <a:buNone/>
              <a:defRPr/>
            </a:lvl3pPr>
            <a:lvl4pPr marL="687179" indent="0" algn="ctr">
              <a:buClr>
                <a:schemeClr val="tx2"/>
              </a:buClr>
              <a:buNone/>
              <a:defRPr sz="1400"/>
            </a:lvl4pPr>
            <a:lvl5pPr marL="913081" indent="0" algn="ctr">
              <a:buClr>
                <a:schemeClr val="tx2"/>
              </a:buClr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44000"/>
            <a:ext cx="7920880" cy="8279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167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rge image backgroun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985553" cy="51435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44000"/>
            <a:ext cx="7380359" cy="827999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709948" y="4839606"/>
            <a:ext cx="3099393" cy="108347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 algn="r"/>
            <a:r>
              <a:rPr lang="en-US"/>
              <a:t>Company confidential © Fazer. All rights reserved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pPr>
              <a:defRPr/>
            </a:pPr>
            <a:fld id="{5E3F96E3-49E0-442E-AFE6-A80E8118D25F}" type="datetime1">
              <a:rPr lang="fi-FI" smtClean="0"/>
              <a:t>24.8.2023</a:t>
            </a:fld>
            <a:endParaRPr lang="fi-FI"/>
          </a:p>
        </p:txBody>
      </p:sp>
      <p:sp>
        <p:nvSpPr>
          <p:cNvPr id="8" name="Content Placeholder 9"/>
          <p:cNvSpPr>
            <a:spLocks noGrp="1"/>
          </p:cNvSpPr>
          <p:nvPr>
            <p:ph sz="quarter" idx="14"/>
          </p:nvPr>
        </p:nvSpPr>
        <p:spPr>
          <a:xfrm>
            <a:off x="432000" y="1116000"/>
            <a:ext cx="7380359" cy="3600000"/>
          </a:xfrm>
        </p:spPr>
        <p:txBody>
          <a:bodyPr>
            <a:norm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3pPr>
            <a:lvl4pPr>
              <a:buClr>
                <a:schemeClr val="bg1"/>
              </a:buClr>
              <a:defRPr sz="140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4pPr>
            <a:lvl5pPr>
              <a:buClr>
                <a:schemeClr val="bg1"/>
              </a:buClr>
              <a:defRPr sz="1200">
                <a:solidFill>
                  <a:schemeClr val="bg1"/>
                </a:solidFill>
                <a:effectLst>
                  <a:outerShdw blurRad="317500" algn="ctr" rotWithShape="0">
                    <a:prstClr val="black">
                      <a:alpha val="70000"/>
                    </a:prstClr>
                  </a:outerShdw>
                </a:effectLst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8343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Blue el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grpSp>
        <p:nvGrpSpPr>
          <p:cNvPr id="11" name="Ryhmä 1"/>
          <p:cNvGrpSpPr/>
          <p:nvPr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13" name="Freeform 5"/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5" name="AutoShape 3"/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9"/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8329E67-B4F3-C04E-8C0E-CC565D75CA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21" name="Ryhmä 1">
            <a:extLst>
              <a:ext uri="{FF2B5EF4-FFF2-40B4-BE49-F238E27FC236}">
                <a16:creationId xmlns:a16="http://schemas.microsoft.com/office/drawing/2014/main" id="{5611E65B-5C36-A045-B4F4-514978214122}"/>
              </a:ext>
            </a:extLst>
          </p:cNvPr>
          <p:cNvGrpSpPr/>
          <p:nvPr userDrawn="1"/>
        </p:nvGrpSpPr>
        <p:grpSpPr>
          <a:xfrm>
            <a:off x="8127242" y="116975"/>
            <a:ext cx="871657" cy="870519"/>
            <a:chOff x="8127242" y="116975"/>
            <a:chExt cx="871657" cy="870519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670BC960-1BA1-FC49-AA52-DBB739D82CF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128948" y="118681"/>
              <a:ext cx="868434" cy="867107"/>
            </a:xfrm>
            <a:custGeom>
              <a:avLst/>
              <a:gdLst>
                <a:gd name="T0" fmla="*/ 20157 w 20157"/>
                <a:gd name="T1" fmla="*/ 10078 h 20156"/>
                <a:gd name="T2" fmla="*/ 10079 w 20157"/>
                <a:gd name="T3" fmla="*/ 20156 h 20156"/>
                <a:gd name="T4" fmla="*/ 0 w 20157"/>
                <a:gd name="T5" fmla="*/ 10078 h 20156"/>
                <a:gd name="T6" fmla="*/ 10079 w 20157"/>
                <a:gd name="T7" fmla="*/ 0 h 20156"/>
                <a:gd name="T8" fmla="*/ 20157 w 20157"/>
                <a:gd name="T9" fmla="*/ 10078 h 20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57" h="20156">
                  <a:moveTo>
                    <a:pt x="20157" y="10078"/>
                  </a:moveTo>
                  <a:cubicBezTo>
                    <a:pt x="20157" y="15644"/>
                    <a:pt x="15644" y="20156"/>
                    <a:pt x="10079" y="20156"/>
                  </a:cubicBezTo>
                  <a:cubicBezTo>
                    <a:pt x="4512" y="20156"/>
                    <a:pt x="0" y="15644"/>
                    <a:pt x="0" y="10078"/>
                  </a:cubicBezTo>
                  <a:cubicBezTo>
                    <a:pt x="0" y="4512"/>
                    <a:pt x="4512" y="0"/>
                    <a:pt x="10079" y="0"/>
                  </a:cubicBezTo>
                  <a:cubicBezTo>
                    <a:pt x="15644" y="0"/>
                    <a:pt x="20157" y="4512"/>
                    <a:pt x="20157" y="1007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0185B27-88D3-A543-83E3-7ED2294405F9}"/>
                </a:ext>
              </a:extLst>
            </p:cNvPr>
            <p:cNvSpPr>
              <a:spLocks/>
            </p:cNvSpPr>
            <p:nvPr/>
          </p:nvSpPr>
          <p:spPr bwMode="black">
            <a:xfrm>
              <a:off x="8141460" y="131003"/>
              <a:ext cx="843411" cy="842462"/>
            </a:xfrm>
            <a:custGeom>
              <a:avLst/>
              <a:gdLst>
                <a:gd name="T0" fmla="*/ 19577 w 19577"/>
                <a:gd name="T1" fmla="*/ 9788 h 19576"/>
                <a:gd name="T2" fmla="*/ 9789 w 19577"/>
                <a:gd name="T3" fmla="*/ 19576 h 19576"/>
                <a:gd name="T4" fmla="*/ 0 w 19577"/>
                <a:gd name="T5" fmla="*/ 9788 h 19576"/>
                <a:gd name="T6" fmla="*/ 9789 w 19577"/>
                <a:gd name="T7" fmla="*/ 0 h 19576"/>
                <a:gd name="T8" fmla="*/ 19577 w 19577"/>
                <a:gd name="T9" fmla="*/ 9788 h 195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77" h="19576">
                  <a:moveTo>
                    <a:pt x="19577" y="9788"/>
                  </a:moveTo>
                  <a:cubicBezTo>
                    <a:pt x="19577" y="15194"/>
                    <a:pt x="15194" y="19576"/>
                    <a:pt x="9789" y="19576"/>
                  </a:cubicBezTo>
                  <a:cubicBezTo>
                    <a:pt x="4382" y="19576"/>
                    <a:pt x="0" y="15194"/>
                    <a:pt x="0" y="9788"/>
                  </a:cubicBezTo>
                  <a:cubicBezTo>
                    <a:pt x="0" y="4382"/>
                    <a:pt x="4382" y="0"/>
                    <a:pt x="9789" y="0"/>
                  </a:cubicBezTo>
                  <a:cubicBezTo>
                    <a:pt x="15194" y="0"/>
                    <a:pt x="19577" y="4382"/>
                    <a:pt x="19577" y="9788"/>
                  </a:cubicBezTo>
                  <a:close/>
                </a:path>
              </a:pathLst>
            </a:custGeom>
            <a:solidFill>
              <a:srgbClr val="1525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F549DFCF-9BAA-DB4D-A9F4-20506F1A1BE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hidden">
            <a:xfrm>
              <a:off x="8127242" y="116975"/>
              <a:ext cx="871657" cy="87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7">
              <a:extLst>
                <a:ext uri="{FF2B5EF4-FFF2-40B4-BE49-F238E27FC236}">
                  <a16:creationId xmlns:a16="http://schemas.microsoft.com/office/drawing/2014/main" id="{8F6F86F0-1998-3847-8904-7178584DAC63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63260" y="591666"/>
              <a:ext cx="475260" cy="293080"/>
            </a:xfrm>
            <a:custGeom>
              <a:avLst/>
              <a:gdLst>
                <a:gd name="T0" fmla="*/ 10290 w 11030"/>
                <a:gd name="T1" fmla="*/ 76 h 6809"/>
                <a:gd name="T2" fmla="*/ 10869 w 11030"/>
                <a:gd name="T3" fmla="*/ 1274 h 6809"/>
                <a:gd name="T4" fmla="*/ 149 w 11030"/>
                <a:gd name="T5" fmla="*/ 3905 h 6809"/>
                <a:gd name="T6" fmla="*/ 23 w 11030"/>
                <a:gd name="T7" fmla="*/ 3696 h 6809"/>
                <a:gd name="T8" fmla="*/ 201 w 11030"/>
                <a:gd name="T9" fmla="*/ 3719 h 6809"/>
                <a:gd name="T10" fmla="*/ 9259 w 11030"/>
                <a:gd name="T11" fmla="*/ 812 h 6809"/>
                <a:gd name="T12" fmla="*/ 10290 w 11030"/>
                <a:gd name="T13" fmla="*/ 76 h 6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30" h="6809">
                  <a:moveTo>
                    <a:pt x="10290" y="76"/>
                  </a:moveTo>
                  <a:cubicBezTo>
                    <a:pt x="10826" y="166"/>
                    <a:pt x="11030" y="749"/>
                    <a:pt x="10869" y="1274"/>
                  </a:cubicBezTo>
                  <a:cubicBezTo>
                    <a:pt x="9736" y="4966"/>
                    <a:pt x="3442" y="6809"/>
                    <a:pt x="149" y="3905"/>
                  </a:cubicBezTo>
                  <a:cubicBezTo>
                    <a:pt x="27" y="3798"/>
                    <a:pt x="0" y="3735"/>
                    <a:pt x="23" y="3696"/>
                  </a:cubicBezTo>
                  <a:cubicBezTo>
                    <a:pt x="37" y="3671"/>
                    <a:pt x="85" y="3640"/>
                    <a:pt x="201" y="3719"/>
                  </a:cubicBezTo>
                  <a:cubicBezTo>
                    <a:pt x="3791" y="6181"/>
                    <a:pt x="8235" y="3695"/>
                    <a:pt x="9259" y="812"/>
                  </a:cubicBezTo>
                  <a:cubicBezTo>
                    <a:pt x="9467" y="226"/>
                    <a:pt x="9832" y="0"/>
                    <a:pt x="10290" y="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8">
              <a:extLst>
                <a:ext uri="{FF2B5EF4-FFF2-40B4-BE49-F238E27FC236}">
                  <a16:creationId xmlns:a16="http://schemas.microsoft.com/office/drawing/2014/main" id="{5F1694F1-0542-414D-A5F5-24B3DA0FDC30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29611" y="270719"/>
              <a:ext cx="351468" cy="168341"/>
            </a:xfrm>
            <a:custGeom>
              <a:avLst/>
              <a:gdLst>
                <a:gd name="T0" fmla="*/ 58 w 8157"/>
                <a:gd name="T1" fmla="*/ 3881 h 3911"/>
                <a:gd name="T2" fmla="*/ 42 w 8157"/>
                <a:gd name="T3" fmla="*/ 3757 h 3911"/>
                <a:gd name="T4" fmla="*/ 7928 w 8157"/>
                <a:gd name="T5" fmla="*/ 315 h 3911"/>
                <a:gd name="T6" fmla="*/ 8123 w 8157"/>
                <a:gd name="T7" fmla="*/ 374 h 3911"/>
                <a:gd name="T8" fmla="*/ 212 w 8157"/>
                <a:gd name="T9" fmla="*/ 3827 h 3911"/>
                <a:gd name="T10" fmla="*/ 58 w 8157"/>
                <a:gd name="T11" fmla="*/ 3881 h 3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57" h="3911">
                  <a:moveTo>
                    <a:pt x="58" y="3881"/>
                  </a:moveTo>
                  <a:cubicBezTo>
                    <a:pt x="25" y="3858"/>
                    <a:pt x="0" y="3858"/>
                    <a:pt x="42" y="3757"/>
                  </a:cubicBezTo>
                  <a:cubicBezTo>
                    <a:pt x="1218" y="860"/>
                    <a:pt x="6681" y="2044"/>
                    <a:pt x="7928" y="315"/>
                  </a:cubicBezTo>
                  <a:cubicBezTo>
                    <a:pt x="8157" y="0"/>
                    <a:pt x="8155" y="244"/>
                    <a:pt x="8123" y="374"/>
                  </a:cubicBezTo>
                  <a:cubicBezTo>
                    <a:pt x="7331" y="3484"/>
                    <a:pt x="2144" y="1519"/>
                    <a:pt x="212" y="3827"/>
                  </a:cubicBezTo>
                  <a:cubicBezTo>
                    <a:pt x="171" y="3875"/>
                    <a:pt x="99" y="3911"/>
                    <a:pt x="58" y="38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9">
              <a:extLst>
                <a:ext uri="{FF2B5EF4-FFF2-40B4-BE49-F238E27FC236}">
                  <a16:creationId xmlns:a16="http://schemas.microsoft.com/office/drawing/2014/main" id="{51BD5015-5FE9-CB41-B952-BC05483CC77A}"/>
                </a:ext>
              </a:extLst>
            </p:cNvPr>
            <p:cNvSpPr>
              <a:spLocks/>
            </p:cNvSpPr>
            <p:nvPr/>
          </p:nvSpPr>
          <p:spPr bwMode="white">
            <a:xfrm>
              <a:off x="8237005" y="392425"/>
              <a:ext cx="157725" cy="368719"/>
            </a:xfrm>
            <a:custGeom>
              <a:avLst/>
              <a:gdLst>
                <a:gd name="T0" fmla="*/ 3645 w 3661"/>
                <a:gd name="T1" fmla="*/ 2724 h 8570"/>
                <a:gd name="T2" fmla="*/ 3288 w 3661"/>
                <a:gd name="T3" fmla="*/ 2624 h 8570"/>
                <a:gd name="T4" fmla="*/ 1665 w 3661"/>
                <a:gd name="T5" fmla="*/ 3390 h 8570"/>
                <a:gd name="T6" fmla="*/ 2367 w 3661"/>
                <a:gd name="T7" fmla="*/ 371 h 8570"/>
                <a:gd name="T8" fmla="*/ 809 w 3661"/>
                <a:gd name="T9" fmla="*/ 4293 h 8570"/>
                <a:gd name="T10" fmla="*/ 459 w 3661"/>
                <a:gd name="T11" fmla="*/ 8450 h 8570"/>
                <a:gd name="T12" fmla="*/ 1545 w 3661"/>
                <a:gd name="T13" fmla="*/ 4521 h 8570"/>
                <a:gd name="T14" fmla="*/ 3418 w 3661"/>
                <a:gd name="T15" fmla="*/ 3003 h 8570"/>
                <a:gd name="T16" fmla="*/ 3645 w 3661"/>
                <a:gd name="T17" fmla="*/ 2724 h 8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61" h="8570">
                  <a:moveTo>
                    <a:pt x="3645" y="2724"/>
                  </a:moveTo>
                  <a:cubicBezTo>
                    <a:pt x="3618" y="2614"/>
                    <a:pt x="3485" y="2592"/>
                    <a:pt x="3288" y="2624"/>
                  </a:cubicBezTo>
                  <a:cubicBezTo>
                    <a:pt x="3077" y="2657"/>
                    <a:pt x="2521" y="2753"/>
                    <a:pt x="1665" y="3390"/>
                  </a:cubicBezTo>
                  <a:cubicBezTo>
                    <a:pt x="1956" y="960"/>
                    <a:pt x="2385" y="513"/>
                    <a:pt x="2367" y="371"/>
                  </a:cubicBezTo>
                  <a:cubicBezTo>
                    <a:pt x="2325" y="33"/>
                    <a:pt x="1437" y="0"/>
                    <a:pt x="809" y="4293"/>
                  </a:cubicBezTo>
                  <a:cubicBezTo>
                    <a:pt x="163" y="5873"/>
                    <a:pt x="0" y="8356"/>
                    <a:pt x="459" y="8450"/>
                  </a:cubicBezTo>
                  <a:cubicBezTo>
                    <a:pt x="1053" y="8570"/>
                    <a:pt x="1323" y="6323"/>
                    <a:pt x="1545" y="4521"/>
                  </a:cubicBezTo>
                  <a:cubicBezTo>
                    <a:pt x="1994" y="3733"/>
                    <a:pt x="2950" y="3228"/>
                    <a:pt x="3418" y="3003"/>
                  </a:cubicBezTo>
                  <a:cubicBezTo>
                    <a:pt x="3629" y="2901"/>
                    <a:pt x="3661" y="2790"/>
                    <a:pt x="3645" y="27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10">
              <a:extLst>
                <a:ext uri="{FF2B5EF4-FFF2-40B4-BE49-F238E27FC236}">
                  <a16:creationId xmlns:a16="http://schemas.microsoft.com/office/drawing/2014/main" id="{B866ACE6-B48A-3C4A-8179-85F37FFC080E}"/>
                </a:ext>
              </a:extLst>
            </p:cNvPr>
            <p:cNvSpPr>
              <a:spLocks/>
            </p:cNvSpPr>
            <p:nvPr/>
          </p:nvSpPr>
          <p:spPr bwMode="white">
            <a:xfrm>
              <a:off x="8377858" y="385789"/>
              <a:ext cx="542179" cy="262179"/>
            </a:xfrm>
            <a:custGeom>
              <a:avLst/>
              <a:gdLst>
                <a:gd name="T0" fmla="*/ 9351 w 12588"/>
                <a:gd name="T1" fmla="*/ 848 h 6096"/>
                <a:gd name="T2" fmla="*/ 6832 w 12588"/>
                <a:gd name="T3" fmla="*/ 3597 h 6096"/>
                <a:gd name="T4" fmla="*/ 6312 w 12588"/>
                <a:gd name="T5" fmla="*/ 4119 h 6096"/>
                <a:gd name="T6" fmla="*/ 4932 w 12588"/>
                <a:gd name="T7" fmla="*/ 3977 h 6096"/>
                <a:gd name="T8" fmla="*/ 6629 w 12588"/>
                <a:gd name="T9" fmla="*/ 1522 h 6096"/>
                <a:gd name="T10" fmla="*/ 6177 w 12588"/>
                <a:gd name="T11" fmla="*/ 1412 h 6096"/>
                <a:gd name="T12" fmla="*/ 4067 w 12588"/>
                <a:gd name="T13" fmla="*/ 1880 h 6096"/>
                <a:gd name="T14" fmla="*/ 3698 w 12588"/>
                <a:gd name="T15" fmla="*/ 1683 h 6096"/>
                <a:gd name="T16" fmla="*/ 3750 w 12588"/>
                <a:gd name="T17" fmla="*/ 1975 h 6096"/>
                <a:gd name="T18" fmla="*/ 2721 w 12588"/>
                <a:gd name="T19" fmla="*/ 4588 h 6096"/>
                <a:gd name="T20" fmla="*/ 2637 w 12588"/>
                <a:gd name="T21" fmla="*/ 3938 h 6096"/>
                <a:gd name="T22" fmla="*/ 2789 w 12588"/>
                <a:gd name="T23" fmla="*/ 3312 h 6096"/>
                <a:gd name="T24" fmla="*/ 2344 w 12588"/>
                <a:gd name="T25" fmla="*/ 3180 h 6096"/>
                <a:gd name="T26" fmla="*/ 1897 w 12588"/>
                <a:gd name="T27" fmla="*/ 4130 h 6096"/>
                <a:gd name="T28" fmla="*/ 1117 w 12588"/>
                <a:gd name="T29" fmla="*/ 4803 h 6096"/>
                <a:gd name="T30" fmla="*/ 1390 w 12588"/>
                <a:gd name="T31" fmla="*/ 3389 h 6096"/>
                <a:gd name="T32" fmla="*/ 2263 w 12588"/>
                <a:gd name="T33" fmla="*/ 2652 h 6096"/>
                <a:gd name="T34" fmla="*/ 2701 w 12588"/>
                <a:gd name="T35" fmla="*/ 2779 h 6096"/>
                <a:gd name="T36" fmla="*/ 2504 w 12588"/>
                <a:gd name="T37" fmla="*/ 2281 h 6096"/>
                <a:gd name="T38" fmla="*/ 569 w 12588"/>
                <a:gd name="T39" fmla="*/ 3564 h 6096"/>
                <a:gd name="T40" fmla="*/ 546 w 12588"/>
                <a:gd name="T41" fmla="*/ 5934 h 6096"/>
                <a:gd name="T42" fmla="*/ 1841 w 12588"/>
                <a:gd name="T43" fmla="*/ 4848 h 6096"/>
                <a:gd name="T44" fmla="*/ 2281 w 12588"/>
                <a:gd name="T45" fmla="*/ 5566 h 6096"/>
                <a:gd name="T46" fmla="*/ 4028 w 12588"/>
                <a:gd name="T47" fmla="*/ 2206 h 6096"/>
                <a:gd name="T48" fmla="*/ 6038 w 12588"/>
                <a:gd name="T49" fmla="*/ 2093 h 6096"/>
                <a:gd name="T50" fmla="*/ 3818 w 12588"/>
                <a:gd name="T51" fmla="*/ 4451 h 6096"/>
                <a:gd name="T52" fmla="*/ 3662 w 12588"/>
                <a:gd name="T53" fmla="*/ 5160 h 6096"/>
                <a:gd name="T54" fmla="*/ 4046 w 12588"/>
                <a:gd name="T55" fmla="*/ 4979 h 6096"/>
                <a:gd name="T56" fmla="*/ 5541 w 12588"/>
                <a:gd name="T57" fmla="*/ 4709 h 6096"/>
                <a:gd name="T58" fmla="*/ 6943 w 12588"/>
                <a:gd name="T59" fmla="*/ 3936 h 6096"/>
                <a:gd name="T60" fmla="*/ 7813 w 12588"/>
                <a:gd name="T61" fmla="*/ 4314 h 6096"/>
                <a:gd name="T62" fmla="*/ 10525 w 12588"/>
                <a:gd name="T63" fmla="*/ 1055 h 6096"/>
                <a:gd name="T64" fmla="*/ 10657 w 12588"/>
                <a:gd name="T65" fmla="*/ 2235 h 6096"/>
                <a:gd name="T66" fmla="*/ 10909 w 12588"/>
                <a:gd name="T67" fmla="*/ 3539 h 6096"/>
                <a:gd name="T68" fmla="*/ 12581 w 12588"/>
                <a:gd name="T69" fmla="*/ 1902 h 6096"/>
                <a:gd name="T70" fmla="*/ 12517 w 12588"/>
                <a:gd name="T71" fmla="*/ 1701 h 6096"/>
                <a:gd name="T72" fmla="*/ 12386 w 12588"/>
                <a:gd name="T73" fmla="*/ 1812 h 6096"/>
                <a:gd name="T74" fmla="*/ 11500 w 12588"/>
                <a:gd name="T75" fmla="*/ 2750 h 6096"/>
                <a:gd name="T76" fmla="*/ 11387 w 12588"/>
                <a:gd name="T77" fmla="*/ 1219 h 6096"/>
                <a:gd name="T78" fmla="*/ 10665 w 12588"/>
                <a:gd name="T79" fmla="*/ 468 h 6096"/>
                <a:gd name="T80" fmla="*/ 10406 w 12588"/>
                <a:gd name="T81" fmla="*/ 227 h 6096"/>
                <a:gd name="T82" fmla="*/ 7936 w 12588"/>
                <a:gd name="T83" fmla="*/ 3603 h 6096"/>
                <a:gd name="T84" fmla="*/ 7761 w 12588"/>
                <a:gd name="T85" fmla="*/ 2121 h 6096"/>
                <a:gd name="T86" fmla="*/ 8696 w 12588"/>
                <a:gd name="T87" fmla="*/ 1332 h 6096"/>
                <a:gd name="T88" fmla="*/ 8034 w 12588"/>
                <a:gd name="T89" fmla="*/ 2470 h 6096"/>
                <a:gd name="T90" fmla="*/ 7904 w 12588"/>
                <a:gd name="T91" fmla="*/ 2625 h 6096"/>
                <a:gd name="T92" fmla="*/ 8147 w 12588"/>
                <a:gd name="T93" fmla="*/ 2701 h 6096"/>
                <a:gd name="T94" fmla="*/ 9351 w 12588"/>
                <a:gd name="T95" fmla="*/ 848 h 60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2588" h="6096">
                  <a:moveTo>
                    <a:pt x="9351" y="848"/>
                  </a:moveTo>
                  <a:cubicBezTo>
                    <a:pt x="8431" y="28"/>
                    <a:pt x="6483" y="1805"/>
                    <a:pt x="6832" y="3597"/>
                  </a:cubicBezTo>
                  <a:cubicBezTo>
                    <a:pt x="6688" y="3993"/>
                    <a:pt x="6454" y="4101"/>
                    <a:pt x="6312" y="4119"/>
                  </a:cubicBezTo>
                  <a:cubicBezTo>
                    <a:pt x="5923" y="4168"/>
                    <a:pt x="5666" y="3742"/>
                    <a:pt x="4932" y="3977"/>
                  </a:cubicBezTo>
                  <a:cubicBezTo>
                    <a:pt x="5824" y="2907"/>
                    <a:pt x="6987" y="2091"/>
                    <a:pt x="6629" y="1522"/>
                  </a:cubicBezTo>
                  <a:cubicBezTo>
                    <a:pt x="6517" y="1344"/>
                    <a:pt x="6419" y="1292"/>
                    <a:pt x="6177" y="1412"/>
                  </a:cubicBezTo>
                  <a:cubicBezTo>
                    <a:pt x="5381" y="1804"/>
                    <a:pt x="4341" y="2073"/>
                    <a:pt x="4067" y="1880"/>
                  </a:cubicBezTo>
                  <a:cubicBezTo>
                    <a:pt x="4005" y="1625"/>
                    <a:pt x="3772" y="1584"/>
                    <a:pt x="3698" y="1683"/>
                  </a:cubicBezTo>
                  <a:cubicBezTo>
                    <a:pt x="3633" y="1768"/>
                    <a:pt x="3684" y="1882"/>
                    <a:pt x="3750" y="1975"/>
                  </a:cubicBezTo>
                  <a:cubicBezTo>
                    <a:pt x="3727" y="3144"/>
                    <a:pt x="3048" y="4671"/>
                    <a:pt x="2721" y="4588"/>
                  </a:cubicBezTo>
                  <a:cubicBezTo>
                    <a:pt x="2558" y="4545"/>
                    <a:pt x="2596" y="4242"/>
                    <a:pt x="2637" y="3938"/>
                  </a:cubicBezTo>
                  <a:cubicBezTo>
                    <a:pt x="2671" y="3682"/>
                    <a:pt x="2767" y="3400"/>
                    <a:pt x="2789" y="3312"/>
                  </a:cubicBezTo>
                  <a:cubicBezTo>
                    <a:pt x="2870" y="2989"/>
                    <a:pt x="2471" y="2934"/>
                    <a:pt x="2344" y="3180"/>
                  </a:cubicBezTo>
                  <a:cubicBezTo>
                    <a:pt x="2191" y="3477"/>
                    <a:pt x="2072" y="3844"/>
                    <a:pt x="1897" y="4130"/>
                  </a:cubicBezTo>
                  <a:cubicBezTo>
                    <a:pt x="1628" y="4577"/>
                    <a:pt x="1350" y="4905"/>
                    <a:pt x="1117" y="4803"/>
                  </a:cubicBezTo>
                  <a:cubicBezTo>
                    <a:pt x="846" y="4685"/>
                    <a:pt x="1007" y="4004"/>
                    <a:pt x="1390" y="3389"/>
                  </a:cubicBezTo>
                  <a:cubicBezTo>
                    <a:pt x="1743" y="2823"/>
                    <a:pt x="2071" y="2662"/>
                    <a:pt x="2263" y="2652"/>
                  </a:cubicBezTo>
                  <a:cubicBezTo>
                    <a:pt x="2518" y="2638"/>
                    <a:pt x="2582" y="2823"/>
                    <a:pt x="2701" y="2779"/>
                  </a:cubicBezTo>
                  <a:cubicBezTo>
                    <a:pt x="2839" y="2730"/>
                    <a:pt x="2823" y="2412"/>
                    <a:pt x="2504" y="2281"/>
                  </a:cubicBezTo>
                  <a:cubicBezTo>
                    <a:pt x="1917" y="2041"/>
                    <a:pt x="1009" y="2690"/>
                    <a:pt x="569" y="3564"/>
                  </a:cubicBezTo>
                  <a:cubicBezTo>
                    <a:pt x="92" y="4512"/>
                    <a:pt x="0" y="5743"/>
                    <a:pt x="546" y="5934"/>
                  </a:cubicBezTo>
                  <a:cubicBezTo>
                    <a:pt x="1003" y="6096"/>
                    <a:pt x="1605" y="5357"/>
                    <a:pt x="1841" y="4848"/>
                  </a:cubicBezTo>
                  <a:cubicBezTo>
                    <a:pt x="1854" y="5120"/>
                    <a:pt x="1924" y="5511"/>
                    <a:pt x="2281" y="5566"/>
                  </a:cubicBezTo>
                  <a:cubicBezTo>
                    <a:pt x="2940" y="5669"/>
                    <a:pt x="3948" y="3725"/>
                    <a:pt x="4028" y="2206"/>
                  </a:cubicBezTo>
                  <a:cubicBezTo>
                    <a:pt x="4324" y="2445"/>
                    <a:pt x="5357" y="2398"/>
                    <a:pt x="6038" y="2093"/>
                  </a:cubicBezTo>
                  <a:cubicBezTo>
                    <a:pt x="5460" y="2764"/>
                    <a:pt x="4062" y="4098"/>
                    <a:pt x="3818" y="4451"/>
                  </a:cubicBezTo>
                  <a:cubicBezTo>
                    <a:pt x="3574" y="4804"/>
                    <a:pt x="3476" y="5028"/>
                    <a:pt x="3662" y="5160"/>
                  </a:cubicBezTo>
                  <a:cubicBezTo>
                    <a:pt x="3803" y="5260"/>
                    <a:pt x="3897" y="5125"/>
                    <a:pt x="4046" y="4979"/>
                  </a:cubicBezTo>
                  <a:cubicBezTo>
                    <a:pt x="4730" y="4311"/>
                    <a:pt x="5043" y="4637"/>
                    <a:pt x="5541" y="4709"/>
                  </a:cubicBezTo>
                  <a:cubicBezTo>
                    <a:pt x="5936" y="4767"/>
                    <a:pt x="6607" y="4679"/>
                    <a:pt x="6943" y="3936"/>
                  </a:cubicBezTo>
                  <a:cubicBezTo>
                    <a:pt x="7154" y="4219"/>
                    <a:pt x="7519" y="4308"/>
                    <a:pt x="7813" y="4314"/>
                  </a:cubicBezTo>
                  <a:cubicBezTo>
                    <a:pt x="8924" y="4331"/>
                    <a:pt x="10162" y="2804"/>
                    <a:pt x="10525" y="1055"/>
                  </a:cubicBezTo>
                  <a:cubicBezTo>
                    <a:pt x="10945" y="1254"/>
                    <a:pt x="10774" y="1724"/>
                    <a:pt x="10657" y="2235"/>
                  </a:cubicBezTo>
                  <a:cubicBezTo>
                    <a:pt x="10525" y="2807"/>
                    <a:pt x="10550" y="3368"/>
                    <a:pt x="10909" y="3539"/>
                  </a:cubicBezTo>
                  <a:cubicBezTo>
                    <a:pt x="11724" y="3927"/>
                    <a:pt x="12533" y="2542"/>
                    <a:pt x="12581" y="1902"/>
                  </a:cubicBezTo>
                  <a:cubicBezTo>
                    <a:pt x="12588" y="1797"/>
                    <a:pt x="12564" y="1717"/>
                    <a:pt x="12517" y="1701"/>
                  </a:cubicBezTo>
                  <a:cubicBezTo>
                    <a:pt x="12463" y="1681"/>
                    <a:pt x="12414" y="1730"/>
                    <a:pt x="12386" y="1812"/>
                  </a:cubicBezTo>
                  <a:cubicBezTo>
                    <a:pt x="12244" y="2240"/>
                    <a:pt x="11822" y="2840"/>
                    <a:pt x="11500" y="2750"/>
                  </a:cubicBezTo>
                  <a:cubicBezTo>
                    <a:pt x="11097" y="2638"/>
                    <a:pt x="11484" y="1762"/>
                    <a:pt x="11387" y="1219"/>
                  </a:cubicBezTo>
                  <a:cubicBezTo>
                    <a:pt x="11311" y="800"/>
                    <a:pt x="10894" y="652"/>
                    <a:pt x="10665" y="468"/>
                  </a:cubicBezTo>
                  <a:cubicBezTo>
                    <a:pt x="10668" y="91"/>
                    <a:pt x="10444" y="0"/>
                    <a:pt x="10406" y="227"/>
                  </a:cubicBezTo>
                  <a:cubicBezTo>
                    <a:pt x="9991" y="2763"/>
                    <a:pt x="8674" y="3863"/>
                    <a:pt x="7936" y="3603"/>
                  </a:cubicBezTo>
                  <a:cubicBezTo>
                    <a:pt x="7441" y="3427"/>
                    <a:pt x="7550" y="2645"/>
                    <a:pt x="7761" y="2121"/>
                  </a:cubicBezTo>
                  <a:cubicBezTo>
                    <a:pt x="8003" y="1521"/>
                    <a:pt x="8495" y="1150"/>
                    <a:pt x="8696" y="1332"/>
                  </a:cubicBezTo>
                  <a:cubicBezTo>
                    <a:pt x="8910" y="1527"/>
                    <a:pt x="8567" y="2293"/>
                    <a:pt x="8034" y="2470"/>
                  </a:cubicBezTo>
                  <a:cubicBezTo>
                    <a:pt x="7904" y="2513"/>
                    <a:pt x="7890" y="2580"/>
                    <a:pt x="7904" y="2625"/>
                  </a:cubicBezTo>
                  <a:cubicBezTo>
                    <a:pt x="7924" y="2688"/>
                    <a:pt x="8020" y="2722"/>
                    <a:pt x="8147" y="2701"/>
                  </a:cubicBezTo>
                  <a:cubicBezTo>
                    <a:pt x="9272" y="2522"/>
                    <a:pt x="9854" y="1297"/>
                    <a:pt x="9351" y="84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8590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Warm elem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956376" cy="5143500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32000" y="1116000"/>
            <a:ext cx="7553553" cy="3600000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 sz="1400"/>
            </a:lvl4pPr>
            <a:lvl5pPr>
              <a:buClr>
                <a:schemeClr val="tx1"/>
              </a:buCl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Company confidential © Fazer. All rights reserved</a:t>
            </a:r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0F944-824F-C942-A014-2AC3265FD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9563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1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hink-cell data - do not delete" hidden="1">
            <a:extLst>
              <a:ext uri="{FF2B5EF4-FFF2-40B4-BE49-F238E27FC236}">
                <a16:creationId xmlns:a16="http://schemas.microsoft.com/office/drawing/2014/main" id="{CD2D0F1F-7BA6-CB08-4AE2-1A5AEFE5E13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3"/>
            </p:custDataLst>
            <p:extLst>
              <p:ext uri="{D42A27DB-BD31-4B8C-83A1-F6EECF244321}">
                <p14:modId xmlns:p14="http://schemas.microsoft.com/office/powerpoint/2010/main" val="319307267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4" imgW="395" imgH="394" progId="TCLayout.ActiveDocument.1">
                  <p:embed/>
                </p:oleObj>
              </mc:Choice>
              <mc:Fallback>
                <p:oleObj name="think-cell Slide" r:id="rId24" imgW="395" imgH="394" progId="TCLayout.ActiveDocument.1">
                  <p:embed/>
                  <p:pic>
                    <p:nvPicPr>
                      <p:cNvPr id="6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CD2D0F1F-7BA6-CB08-4AE2-1A5AEFE5E1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8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432000" y="144000"/>
            <a:ext cx="7553553" cy="82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2000" y="4840004"/>
            <a:ext cx="400920" cy="108011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700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1E1FDEC6-197C-4A1A-9311-BFCFE2D5A85A}" type="slidenum">
              <a:rPr lang="fi-FI" smtClean="0"/>
              <a:pPr>
                <a:defRPr/>
              </a:pPr>
              <a:t>‹#›</a:t>
            </a:fld>
            <a:endParaRPr lang="fi-FI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1124873"/>
            <a:ext cx="7553553" cy="360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12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0000" y="4839606"/>
            <a:ext cx="1063503" cy="10834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700" smtClean="0">
                <a:solidFill>
                  <a:schemeClr val="tx2"/>
                </a:solidFill>
                <a:ea typeface="MS PGothic" pitchFamily="34" charset="-128"/>
              </a:defRPr>
            </a:lvl1pPr>
          </a:lstStyle>
          <a:p>
            <a:pPr>
              <a:defRPr/>
            </a:pPr>
            <a:fld id="{F4ABB726-05D1-4F68-9AE2-B0609B3A0FA5}" type="datetime1">
              <a:rPr lang="fi-FI" smtClean="0"/>
              <a:t>24.8.2023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3"/>
          </p:nvPr>
        </p:nvSpPr>
        <p:spPr>
          <a:xfrm>
            <a:off x="5828400" y="4838400"/>
            <a:ext cx="3099600" cy="10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buNone/>
              <a:defRPr sz="700">
                <a:solidFill>
                  <a:schemeClr val="tx2"/>
                </a:solidFill>
              </a:defRPr>
            </a:lvl1pPr>
          </a:lstStyle>
          <a:p>
            <a:r>
              <a:rPr lang="en-US"/>
              <a:t>Company confidential © Fazer. All rights reserved</a:t>
            </a:r>
            <a:endParaRPr lang="fi-FI"/>
          </a:p>
        </p:txBody>
      </p:sp>
      <p:pic>
        <p:nvPicPr>
          <p:cNvPr id="2" name="Bildobjekt 1">
            <a:extLst>
              <a:ext uri="{FF2B5EF4-FFF2-40B4-BE49-F238E27FC236}">
                <a16:creationId xmlns:a16="http://schemas.microsoft.com/office/drawing/2014/main" id="{FF255A72-3287-BF56-F7D5-150EF5D340C9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79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  <p:sldLayoutId id="2147483878" r:id="rId17"/>
    <p:sldLayoutId id="2147483879" r:id="rId18"/>
    <p:sldLayoutId id="2147483880" r:id="rId19"/>
    <p:sldLayoutId id="2147483881" r:id="rId20"/>
    <p:sldLayoutId id="2147483882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hf hdr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宋体" pitchFamily="2" charset="-122"/>
        </a:defRPr>
      </a:lvl5pPr>
      <a:lvl6pPr marL="389582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6pPr>
      <a:lvl7pPr marL="779163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7pPr>
      <a:lvl8pPr marL="1168745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8pPr>
      <a:lvl9pPr marL="1558326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BB6D06"/>
          </a:solidFill>
          <a:latin typeface="Arial" charset="0"/>
          <a:ea typeface="宋体" pitchFamily="2" charset="-122"/>
        </a:defRPr>
      </a:lvl9pPr>
    </p:titleStyle>
    <p:bodyStyle>
      <a:lvl1pPr marL="227256" indent="-227256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9923" indent="-232667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687179" indent="-227256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913082" indent="-225903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Char char="•"/>
        <a:defRPr sz="1200">
          <a:solidFill>
            <a:schemeClr val="tx1"/>
          </a:solidFill>
          <a:latin typeface="+mn-lt"/>
          <a:ea typeface="+mn-ea"/>
        </a:defRPr>
      </a:lvl4pPr>
      <a:lvl5pPr marL="1147101" indent="-234020" algn="l" rtl="0" eaLnBrk="1" fontAlgn="base" hangingPunct="1">
        <a:spcBef>
          <a:spcPts val="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000">
          <a:solidFill>
            <a:schemeClr val="tx1"/>
          </a:solidFill>
          <a:latin typeface="+mn-lt"/>
          <a:ea typeface="+mn-ea"/>
        </a:defRPr>
      </a:lvl5pPr>
      <a:lvl6pPr marL="2142698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6pPr>
      <a:lvl7pPr marL="2532280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7pPr>
      <a:lvl8pPr marL="2921861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8pPr>
      <a:lvl9pPr marL="3311443" indent="-194791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Char char="»"/>
        <a:defRPr>
          <a:solidFill>
            <a:schemeClr val="tx2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958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79163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68745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58326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47908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337489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727071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116652" algn="l" defTabSz="779163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artonkikilpailu.fi/kilpailun-tehtavat/1-tehtava/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.png"/><Relationship Id="rId2" Type="http://schemas.openxmlformats.org/officeDocument/2006/relationships/hyperlink" Target="https://kartonkikilpailu.fi/kilpailun-tehtavat/1-tehtava/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artonkikilpailu.fi/kilpailun-tehtavat/1-tehtava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 descr="Kuva, joka sisältää kohteen vaate, piha-, henkilö, jalkineet&#10;&#10;Kuvaus luotu automaattisesti">
            <a:extLst>
              <a:ext uri="{FF2B5EF4-FFF2-40B4-BE49-F238E27FC236}">
                <a16:creationId xmlns:a16="http://schemas.microsoft.com/office/drawing/2014/main" id="{9B66B32C-9B32-2188-8C42-F7C2333B9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6"/>
            <a:ext cx="3429000" cy="5143500"/>
          </a:xfrm>
          <a:prstGeom prst="rect">
            <a:avLst/>
          </a:prstGeom>
        </p:spPr>
      </p:pic>
      <p:graphicFrame>
        <p:nvGraphicFramePr>
          <p:cNvPr id="10" name="think-cell data - do not delete" hidden="1">
            <a:extLst>
              <a:ext uri="{FF2B5EF4-FFF2-40B4-BE49-F238E27FC236}">
                <a16:creationId xmlns:a16="http://schemas.microsoft.com/office/drawing/2014/main" id="{FC75CFCD-7BCA-4086-5F48-CED0097424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28541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10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FC75CFCD-7BCA-4086-5F48-CED0097424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69D7D5-ADEA-4183-A5FB-6DF6D61B8D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359091" y="3464310"/>
            <a:ext cx="1784909" cy="344050"/>
          </a:xfrm>
        </p:spPr>
        <p:txBody>
          <a:bodyPr/>
          <a:lstStyle/>
          <a:p>
            <a:pPr marL="0" indent="0">
              <a:buNone/>
            </a:pPr>
            <a:r>
              <a:rPr lang="en-GB" err="1"/>
              <a:t>Yhteistyössä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EAB212D-8B5F-4DB9-B152-7CD49A0C4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9952" y="1851670"/>
            <a:ext cx="4011850" cy="827999"/>
          </a:xfrm>
        </p:spPr>
        <p:txBody>
          <a:bodyPr vert="horz"/>
          <a:lstStyle/>
          <a:p>
            <a:r>
              <a:rPr lang="en-GB" err="1"/>
              <a:t>Tehtävä</a:t>
            </a:r>
            <a:r>
              <a:rPr lang="en-GB"/>
              <a:t> 1: </a:t>
            </a:r>
            <a:r>
              <a:rPr lang="en-GB" err="1"/>
              <a:t>Lajittele</a:t>
            </a:r>
            <a:r>
              <a:rPr lang="en-GB"/>
              <a:t> </a:t>
            </a:r>
            <a:r>
              <a:rPr lang="en-GB" err="1"/>
              <a:t>ja</a:t>
            </a:r>
            <a:r>
              <a:rPr lang="en-GB"/>
              <a:t> </a:t>
            </a:r>
            <a:r>
              <a:rPr lang="en-GB" err="1"/>
              <a:t>kierrätä</a:t>
            </a:r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1E648F3-7607-F682-4A22-EAF76160C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A9C3E538-BC8C-BF47-969D-1ED84361E1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5853" y="4659982"/>
            <a:ext cx="1152128" cy="317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0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 descr="Kuva, joka sisältää kohteen piha-, vaate, Jätesäiliö, henkilö&#10;&#10;Kuvaus luotu automaattisesti">
            <a:extLst>
              <a:ext uri="{FF2B5EF4-FFF2-40B4-BE49-F238E27FC236}">
                <a16:creationId xmlns:a16="http://schemas.microsoft.com/office/drawing/2014/main" id="{A20EF0CA-0CB3-88DF-80C6-17616FFCC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5239"/>
            <a:ext cx="3429670" cy="514350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482F5C4A-E783-4365-8E29-D68FD28D34B1}"/>
              </a:ext>
            </a:extLst>
          </p:cNvPr>
          <p:cNvSpPr/>
          <p:nvPr/>
        </p:nvSpPr>
        <p:spPr bwMode="auto">
          <a:xfrm>
            <a:off x="4000438" y="771550"/>
            <a:ext cx="4101942" cy="333690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algn="l">
              <a:buNone/>
            </a:pPr>
            <a:r>
              <a:rPr lang="fi-FI" dirty="0"/>
              <a:t>Ensimmäinen tehtävä koostuu kahdesta osasta.</a:t>
            </a:r>
          </a:p>
          <a:p>
            <a:pPr algn="l">
              <a:buNone/>
            </a:pPr>
            <a:endParaRPr lang="fi-FI" dirty="0"/>
          </a:p>
          <a:p>
            <a:pPr algn="l">
              <a:buNone/>
            </a:pPr>
            <a:r>
              <a:rPr lang="fi-FI" b="1" dirty="0"/>
              <a:t>Ensimmäisessä osassa </a:t>
            </a:r>
            <a:r>
              <a:rPr lang="fi-FI" dirty="0"/>
              <a:t>oppilaat osallistuvat kodin käytettyjen kartonkipakkausten* kierrättämiseen. </a:t>
            </a:r>
          </a:p>
          <a:p>
            <a:pPr algn="l">
              <a:buNone/>
            </a:pPr>
            <a:endParaRPr lang="fi-FI" dirty="0"/>
          </a:p>
          <a:p>
            <a:pPr algn="l">
              <a:buNone/>
            </a:pPr>
            <a:r>
              <a:rPr lang="fi-FI" b="1" dirty="0"/>
              <a:t>Toisessa osassa </a:t>
            </a:r>
            <a:r>
              <a:rPr lang="fi-FI" dirty="0"/>
              <a:t>luokan tulee suunnitella uusi lajitteluohje kartonkipakkauksille.</a:t>
            </a:r>
          </a:p>
          <a:p>
            <a:pPr algn="l">
              <a:buNone/>
            </a:pPr>
            <a:endParaRPr lang="fi-FI" dirty="0"/>
          </a:p>
          <a:p>
            <a:pPr algn="l">
              <a:buNone/>
            </a:pPr>
            <a:r>
              <a:rPr lang="fi-FI" sz="1100" dirty="0"/>
              <a:t>* Kartonkipakkaus on pakkaus mm. maidolle, tuoremehulle, jugurtille, kermalle, tomaattimurskalle ja kaurajuomalle.</a:t>
            </a:r>
            <a:endParaRPr lang="sv-S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81EF7CBC-4557-F746-9A79-C1DCACC43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659982"/>
            <a:ext cx="1152128" cy="317987"/>
          </a:xfrm>
          <a:prstGeom prst="rect">
            <a:avLst/>
          </a:prstGeom>
        </p:spPr>
      </p:pic>
      <p:pic>
        <p:nvPicPr>
          <p:cNvPr id="3" name="Kuva 2" descr="Kuva, joka sisältää kohteen logo, Fontti, Grafiikka, symboli&#10;&#10;Kuvaus luotu automaattisesti">
            <a:extLst>
              <a:ext uri="{FF2B5EF4-FFF2-40B4-BE49-F238E27FC236}">
                <a16:creationId xmlns:a16="http://schemas.microsoft.com/office/drawing/2014/main" id="{C939DC77-3D2C-A050-890B-4DC8D3CD0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2361" y="3811861"/>
            <a:ext cx="1331640" cy="1331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3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Kuva 18" descr="Kuva, joka sisältää kohteen vaate, henkilö, kontti, Jätesäiliö&#10;&#10;Kuvaus luotu automaattisesti">
            <a:extLst>
              <a:ext uri="{FF2B5EF4-FFF2-40B4-BE49-F238E27FC236}">
                <a16:creationId xmlns:a16="http://schemas.microsoft.com/office/drawing/2014/main" id="{47B0C5DD-FCC5-F161-CCE7-45DDD1AD6D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683568" y="1112164"/>
            <a:ext cx="4266475" cy="2919172"/>
          </a:xfrm>
        </p:spPr>
        <p:txBody>
          <a:bodyPr/>
          <a:lstStyle/>
          <a:p>
            <a:pPr marL="0" indent="0">
              <a:buNone/>
            </a:pPr>
            <a:r>
              <a:rPr lang="fi-FI" b="1">
                <a:latin typeface="Arial" panose="020B0604020202020204" pitchFamily="34" charset="0"/>
                <a:cs typeface="Arial" panose="020B0604020202020204" pitchFamily="34" charset="0"/>
              </a:rPr>
              <a:t>Osa 1 – Lajittele ja kierrätä!</a:t>
            </a: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Tehtävän ensimmäisessä osassa oppilaat huolehtivat kahden viikon ajan kartonkipakkausten kierrättämisestä kotona. Oppilaat merkkaavat kierrätetyt kartongit seurantataulukkoihin.</a:t>
            </a: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Opettaja päättää kahden viikon pituisen toteutusjakson ajalle 15.8.2023–17.3.2024.</a:t>
            </a:r>
          </a:p>
          <a:p>
            <a:pPr marL="0" indent="0">
              <a:buNone/>
            </a:pP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Tarkemmat ohjeet 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täältä</a:t>
            </a:r>
            <a:r>
              <a:rPr lang="fi-FI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0E2EDDB-24A0-EE49-96F4-3C5210B4B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4657894"/>
            <a:ext cx="1152128" cy="32007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5E130FC-34B2-F704-9BB0-7261E72BEA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957" y="3808360"/>
            <a:ext cx="1329043" cy="133514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F05F0696-C1DC-A792-D3D9-9E489F222E5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95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78050" y="869785"/>
            <a:ext cx="4266475" cy="3403929"/>
          </a:xfrm>
        </p:spPr>
        <p:txBody>
          <a:bodyPr/>
          <a:lstStyle/>
          <a:p>
            <a:pPr marL="0" indent="0">
              <a:buNone/>
            </a:pPr>
            <a:r>
              <a:rPr lang="fi-FI" b="1">
                <a:latin typeface="Arial" panose="020B0604020202020204" pitchFamily="34" charset="0"/>
                <a:cs typeface="Arial" panose="020B0604020202020204" pitchFamily="34" charset="0"/>
              </a:rPr>
              <a:t>Osa 2 – Laadi uusi lajitteluohje kartonkipakkauksille</a:t>
            </a:r>
          </a:p>
          <a:p>
            <a:pPr marL="0" indent="0">
              <a:buNone/>
            </a:pP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Luokallanne on nyt mahdollisuus vaikuttaa kartonkipakkausten lajitteluohjeen ulkonäköön!</a:t>
            </a:r>
          </a:p>
          <a:p>
            <a:pPr marL="0" indent="0">
              <a:buNone/>
            </a:pP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Miltä ohjeiden tulisi teidän mielestä näyttää, jotta oikeaoppinen lajittelu olisi helppoa? Mitä tietoja tarvitaan? Tuleeko ohjeen sisältää pelkästään tekstiä? </a:t>
            </a:r>
            <a:r>
              <a:rPr lang="fi-FI" sz="1600" err="1">
                <a:latin typeface="Arial" panose="020B0604020202020204" pitchFamily="34" charset="0"/>
                <a:cs typeface="Arial" panose="020B0604020202020204" pitchFamily="34" charset="0"/>
              </a:rPr>
              <a:t>Entäs</a:t>
            </a: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 kuvia?</a:t>
            </a:r>
          </a:p>
          <a:p>
            <a:pPr marL="0" indent="0">
              <a:buNone/>
            </a:pP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Voittajaehdotus pääsee koristamaan Rinki-ekopisteen keräysastioita.</a:t>
            </a:r>
          </a:p>
          <a:p>
            <a:pPr marL="0" indent="0">
              <a:buNone/>
            </a:pP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Tarkemmat ohjeet </a:t>
            </a: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täältä</a:t>
            </a: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0E2EDDB-24A0-EE49-96F4-3C5210B4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657894"/>
            <a:ext cx="1152128" cy="32007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5E130FC-34B2-F704-9BB0-7261E72BE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pic>
        <p:nvPicPr>
          <p:cNvPr id="12" name="Kuva 11" descr="Kuva, joka sisältää kohteen teksti, vaate, käsiala, henkilö&#10;&#10;Kuvaus luotu automaattisesti">
            <a:extLst>
              <a:ext uri="{FF2B5EF4-FFF2-40B4-BE49-F238E27FC236}">
                <a16:creationId xmlns:a16="http://schemas.microsoft.com/office/drawing/2014/main" id="{CDAB282C-38B8-FDE3-04DB-41A7840790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216" y="26342"/>
            <a:ext cx="2555777" cy="3833666"/>
          </a:xfrm>
          <a:prstGeom prst="rect">
            <a:avLst/>
          </a:prstGeom>
        </p:spPr>
      </p:pic>
      <p:pic>
        <p:nvPicPr>
          <p:cNvPr id="6" name="Kuva 5" descr="Kuva, joka sisältää kohteen teksti, kuvakaappaus, Fontti, muotoilu&#10;&#10;Kuvaus luotu automaattisesti">
            <a:extLst>
              <a:ext uri="{FF2B5EF4-FFF2-40B4-BE49-F238E27FC236}">
                <a16:creationId xmlns:a16="http://schemas.microsoft.com/office/drawing/2014/main" id="{1A49E533-F155-D21E-E4FC-0096963FE5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85267">
            <a:off x="5109441" y="1709951"/>
            <a:ext cx="2220588" cy="3148489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A459CD53-DA25-EC9C-C3B1-7FDA69DD66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078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8BFE9A7-A37F-0B4D-94F2-F6B10B6D3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err="1"/>
              <a:t>Esimerkkejä</a:t>
            </a:r>
            <a:r>
              <a:rPr lang="sv-SE"/>
              <a:t> </a:t>
            </a:r>
            <a:r>
              <a:rPr lang="sv-SE" err="1"/>
              <a:t>aikaisemmilta</a:t>
            </a:r>
            <a:r>
              <a:rPr lang="sv-SE"/>
              <a:t> </a:t>
            </a:r>
            <a:r>
              <a:rPr lang="sv-SE" err="1"/>
              <a:t>kilpailukausilta</a:t>
            </a:r>
            <a:r>
              <a:rPr lang="sv-SE"/>
              <a:t>: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52C2F66-6F31-A64B-B6F1-6D68CAEBA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611217"/>
            <a:ext cx="1152128" cy="31798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B25C866-53DE-CFCB-B230-363E24EC9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pic>
        <p:nvPicPr>
          <p:cNvPr id="7" name="Kuva 6" descr="Kuva, joka sisältää kohteen Jätesäiliö, teksti, Kodinkone, jäteastia&#10;&#10;Kuvaus luotu automaattisesti">
            <a:extLst>
              <a:ext uri="{FF2B5EF4-FFF2-40B4-BE49-F238E27FC236}">
                <a16:creationId xmlns:a16="http://schemas.microsoft.com/office/drawing/2014/main" id="{5B414B24-D847-29AD-266A-020D455FF7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389" y="790632"/>
            <a:ext cx="2159737" cy="3239606"/>
          </a:xfrm>
          <a:prstGeom prst="rect">
            <a:avLst/>
          </a:prstGeom>
        </p:spPr>
      </p:pic>
      <p:pic>
        <p:nvPicPr>
          <p:cNvPr id="8" name="Kuva 7" descr="Kuva, joka sisältää kohteen teksti, puu, piha-, kuvakaappaus&#10;&#10;Kuvaus luotu automaattisesti">
            <a:extLst>
              <a:ext uri="{FF2B5EF4-FFF2-40B4-BE49-F238E27FC236}">
                <a16:creationId xmlns:a16="http://schemas.microsoft.com/office/drawing/2014/main" id="{D40E73C0-8D7E-F172-DDB4-9FC72A488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790632"/>
            <a:ext cx="3903188" cy="2927391"/>
          </a:xfrm>
          <a:prstGeom prst="rect">
            <a:avLst/>
          </a:prstGeom>
        </p:spPr>
      </p:pic>
      <p:pic>
        <p:nvPicPr>
          <p:cNvPr id="11" name="Kuva 10" descr="Kuva, joka sisältää kohteen piha-, taivas, teksti, pilvi&#10;&#10;Kuvaus luotu automaattisesti">
            <a:extLst>
              <a:ext uri="{FF2B5EF4-FFF2-40B4-BE49-F238E27FC236}">
                <a16:creationId xmlns:a16="http://schemas.microsoft.com/office/drawing/2014/main" id="{30FA09A1-C0FB-86BC-82BC-FEFC3337B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0550" y="1635646"/>
            <a:ext cx="3037358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69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1E1FEB01-8986-9DBD-D4CE-135DC60AE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5" y="0"/>
            <a:ext cx="3857625" cy="5143500"/>
          </a:xfrm>
          <a:prstGeom prst="rect">
            <a:avLst/>
          </a:prstGeom>
        </p:spPr>
      </p:pic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539552" y="446115"/>
            <a:ext cx="3888432" cy="4032448"/>
          </a:xfrm>
        </p:spPr>
        <p:txBody>
          <a:bodyPr/>
          <a:lstStyle/>
          <a:p>
            <a:pPr marL="731" indent="0">
              <a:buNone/>
            </a:pPr>
            <a:r>
              <a:rPr lang="sv-SE" b="1" err="1">
                <a:latin typeface="Arial" panose="020B0604020202020204" pitchFamily="34" charset="0"/>
                <a:cs typeface="Arial" panose="020B0604020202020204" pitchFamily="34" charset="0"/>
              </a:rPr>
              <a:t>Toimikaa</a:t>
            </a:r>
            <a:r>
              <a:rPr lang="sv-SE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b="1" err="1">
                <a:latin typeface="Arial" panose="020B0604020202020204" pitchFamily="34" charset="0"/>
                <a:cs typeface="Arial" panose="020B0604020202020204" pitchFamily="34" charset="0"/>
              </a:rPr>
              <a:t>näin</a:t>
            </a:r>
            <a:endParaRPr lang="sv-SE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>
              <a:buNone/>
            </a:pP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Kukin luokka voi osallistua enintään kolmella kilpailuehdotuksella. Laittakaa kilpailuehdotuksenne vierekkäin ja ottakaa niistä YKSI kuva. Ladatkaa kuva Kartonkikilpailun verkkosivuille samalla, kun rekisteröitte luokan kierrätysasteen. </a:t>
            </a:r>
          </a:p>
          <a:p>
            <a:pPr marL="731" indent="0">
              <a:buNone/>
            </a:pP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Rekisteröikää 1. kilpailutehtävä viimeistään </a:t>
            </a:r>
            <a:r>
              <a:rPr lang="fi-FI" sz="1600" b="1">
                <a:latin typeface="Arial" panose="020B0604020202020204" pitchFamily="34" charset="0"/>
                <a:cs typeface="Arial" panose="020B0604020202020204" pitchFamily="34" charset="0"/>
              </a:rPr>
              <a:t>17. maaliskuuta 2024.</a:t>
            </a: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 Muistakaa säilyttää alkuperäiset kilpailuehdotukset, mikäli satutte olemaan yksi voittajista.</a:t>
            </a:r>
          </a:p>
          <a:p>
            <a:pPr marL="731" indent="0">
              <a:buNone/>
            </a:pPr>
            <a:r>
              <a:rPr lang="fi-FI" sz="1600">
                <a:latin typeface="Arial" panose="020B0604020202020204" pitchFamily="34" charset="0"/>
                <a:cs typeface="Arial" panose="020B0604020202020204" pitchFamily="34" charset="0"/>
              </a:rPr>
              <a:t>Tarkemmat ohjeet tehtävään löydätte täältä: </a:t>
            </a:r>
            <a:r>
              <a:rPr lang="fi-FI" sz="1600">
                <a:hlinkClick r:id="rId3"/>
              </a:rPr>
              <a:t>1. Tehtävä - Karton­kikilpailu (kartonkikilpailu.fi)</a:t>
            </a:r>
            <a:endParaRPr lang="fi-FI" sz="1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>
              <a:buNone/>
            </a:pPr>
            <a:endParaRPr lang="sv-SE" sz="13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>
              <a:buNone/>
            </a:pPr>
            <a:endParaRPr lang="sv-SE" sz="135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EDB238C-988A-DD44-8CFE-4852451B94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605341"/>
            <a:ext cx="1152128" cy="31798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23E0871E-3369-A3FD-694A-5EBB297E1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7332" y="3808360"/>
            <a:ext cx="1329043" cy="1335140"/>
          </a:xfrm>
          <a:prstGeom prst="rect">
            <a:avLst/>
          </a:prstGeom>
        </p:spPr>
      </p:pic>
      <p:pic>
        <p:nvPicPr>
          <p:cNvPr id="2" name="Bildobjekt 1">
            <a:extLst>
              <a:ext uri="{FF2B5EF4-FFF2-40B4-BE49-F238E27FC236}">
                <a16:creationId xmlns:a16="http://schemas.microsoft.com/office/drawing/2014/main" id="{16C30D9B-441F-5659-A2EA-1EB4F971311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39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Kuva 17" descr="Kuva, joka sisältää kohteen vaate, henkilö, piha-, taapero&#10;&#10;Kuvaus luotu automaattisesti">
            <a:extLst>
              <a:ext uri="{FF2B5EF4-FFF2-40B4-BE49-F238E27FC236}">
                <a16:creationId xmlns:a16="http://schemas.microsoft.com/office/drawing/2014/main" id="{7785997E-6E1D-2A15-86E7-F6F3FA579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13" name="Rektangel 12"/>
          <p:cNvSpPr/>
          <p:nvPr/>
        </p:nvSpPr>
        <p:spPr bwMode="auto">
          <a:xfrm>
            <a:off x="5004048" y="615677"/>
            <a:ext cx="3312368" cy="31082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marL="228600" indent="-228600">
              <a:buFont typeface="+mj-lt"/>
              <a:buAutoNum type="arabicPeriod"/>
            </a:pPr>
            <a:endParaRPr lang="sv-SE" sz="1200">
              <a:solidFill>
                <a:schemeClr val="tx1"/>
              </a:solidFill>
              <a:latin typeface="Times" charset="0"/>
            </a:endParaRP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70E2EDDB-24A0-EE49-96F4-3C5210B4B2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912" y="4515966"/>
            <a:ext cx="1152128" cy="320075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A5E130FC-34B2-F704-9BB0-7261E72BE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957" y="3808360"/>
            <a:ext cx="1329043" cy="1335140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E68028D1-EE56-B723-B33F-C5BF7C340488}"/>
              </a:ext>
            </a:extLst>
          </p:cNvPr>
          <p:cNvSpPr txBox="1"/>
          <p:nvPr/>
        </p:nvSpPr>
        <p:spPr>
          <a:xfrm>
            <a:off x="4191618" y="1419622"/>
            <a:ext cx="3923928" cy="19482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31" indent="0" algn="l">
              <a:buNone/>
            </a:pPr>
            <a:r>
              <a:rPr lang="sv-SE" sz="1800" b="1" err="1">
                <a:latin typeface="Arial" panose="020B0604020202020204" pitchFamily="34" charset="0"/>
                <a:cs typeface="Arial" panose="020B0604020202020204" pitchFamily="34" charset="0"/>
              </a:rPr>
              <a:t>Nopeuspalkinto</a:t>
            </a:r>
            <a:endParaRPr lang="sv-SE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 algn="l">
              <a:buNone/>
            </a:pPr>
            <a:endParaRPr lang="sv-SE" sz="18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31" indent="0" algn="l">
              <a:buNone/>
            </a:pPr>
            <a:r>
              <a:rPr lang="sv-SE" sz="1800" err="1">
                <a:latin typeface="Arial" panose="020B0604020202020204" pitchFamily="34" charset="0"/>
                <a:cs typeface="Arial" panose="020B0604020202020204" pitchFamily="34" charset="0"/>
              </a:rPr>
              <a:t>Mikäli</a:t>
            </a:r>
            <a:r>
              <a:rPr lang="sv-SE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800" err="1">
                <a:latin typeface="Arial" panose="020B0604020202020204" pitchFamily="34" charset="0"/>
                <a:cs typeface="Arial" panose="020B0604020202020204" pitchFamily="34" charset="0"/>
              </a:rPr>
              <a:t>olette</a:t>
            </a:r>
            <a:r>
              <a:rPr lang="sv-SE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800" err="1">
                <a:latin typeface="Arial" panose="020B0604020202020204" pitchFamily="34" charset="0"/>
                <a:cs typeface="Arial" panose="020B0604020202020204" pitchFamily="34" charset="0"/>
              </a:rPr>
              <a:t>nopeita</a:t>
            </a:r>
            <a:r>
              <a:rPr lang="sv-SE" sz="180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sv-SE" sz="1800" err="1">
                <a:latin typeface="Arial" panose="020B0604020202020204" pitchFamily="34" charset="0"/>
                <a:cs typeface="Arial" panose="020B0604020202020204" pitchFamily="34" charset="0"/>
              </a:rPr>
              <a:t>rekisteröitte</a:t>
            </a:r>
            <a:r>
              <a:rPr lang="sv-SE" sz="1800"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sv-SE" sz="1800" err="1">
                <a:latin typeface="Arial" panose="020B0604020202020204" pitchFamily="34" charset="0"/>
                <a:cs typeface="Arial" panose="020B0604020202020204" pitchFamily="34" charset="0"/>
              </a:rPr>
              <a:t>kilpailutehtävän</a:t>
            </a:r>
            <a:r>
              <a:rPr lang="sv-SE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800" err="1">
                <a:latin typeface="Arial" panose="020B0604020202020204" pitchFamily="34" charset="0"/>
                <a:cs typeface="Arial" panose="020B0604020202020204" pitchFamily="34" charset="0"/>
              </a:rPr>
              <a:t>viimeistään</a:t>
            </a:r>
            <a:r>
              <a:rPr lang="sv-SE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800" b="1">
                <a:latin typeface="Arial" panose="020B0604020202020204" pitchFamily="34" charset="0"/>
                <a:cs typeface="Arial" panose="020B0604020202020204" pitchFamily="34" charset="0"/>
              </a:rPr>
              <a:t>29.10.2023</a:t>
            </a:r>
            <a:r>
              <a:rPr lang="sv-SE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800" err="1">
                <a:latin typeface="Arial" panose="020B0604020202020204" pitchFamily="34" charset="0"/>
                <a:cs typeface="Arial" panose="020B0604020202020204" pitchFamily="34" charset="0"/>
              </a:rPr>
              <a:t>teillä</a:t>
            </a:r>
            <a:r>
              <a:rPr lang="sv-SE" sz="180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sv-SE" sz="1800" err="1">
                <a:latin typeface="Arial" panose="020B0604020202020204" pitchFamily="34" charset="0"/>
                <a:cs typeface="Arial" panose="020B0604020202020204" pitchFamily="34" charset="0"/>
              </a:rPr>
              <a:t>mahdollisuus</a:t>
            </a:r>
            <a:r>
              <a:rPr lang="sv-SE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800" err="1">
                <a:latin typeface="Arial" panose="020B0604020202020204" pitchFamily="34" charset="0"/>
                <a:cs typeface="Arial" panose="020B0604020202020204" pitchFamily="34" charset="0"/>
              </a:rPr>
              <a:t>voittaa</a:t>
            </a:r>
            <a:r>
              <a:rPr lang="sv-SE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800" err="1">
                <a:latin typeface="Arial" panose="020B0604020202020204" pitchFamily="34" charset="0"/>
                <a:cs typeface="Arial" panose="020B0604020202020204" pitchFamily="34" charset="0"/>
              </a:rPr>
              <a:t>hienoja</a:t>
            </a:r>
            <a:r>
              <a:rPr lang="sv-SE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1800" err="1">
                <a:latin typeface="Arial" panose="020B0604020202020204" pitchFamily="34" charset="0"/>
                <a:cs typeface="Arial" panose="020B0604020202020204" pitchFamily="34" charset="0"/>
              </a:rPr>
              <a:t>palkintoja</a:t>
            </a:r>
            <a:r>
              <a:rPr lang="sv-SE" sz="1800">
                <a:latin typeface="Arial" panose="020B0604020202020204" pitchFamily="34" charset="0"/>
                <a:cs typeface="Arial" panose="020B0604020202020204" pitchFamily="34" charset="0"/>
              </a:rPr>
              <a:t> Tetra </a:t>
            </a:r>
            <a:r>
              <a:rPr lang="sv-SE" sz="1800" err="1">
                <a:latin typeface="Arial" panose="020B0604020202020204" pitchFamily="34" charset="0"/>
                <a:cs typeface="Arial" panose="020B0604020202020204" pitchFamily="34" charset="0"/>
              </a:rPr>
              <a:t>Pakilta</a:t>
            </a:r>
            <a:r>
              <a:rPr lang="sv-SE" sz="1800">
                <a:latin typeface="Arial" panose="020B0604020202020204" pitchFamily="34" charset="0"/>
                <a:cs typeface="Arial" panose="020B0604020202020204" pitchFamily="34" charset="0"/>
              </a:rPr>
              <a:t> ja </a:t>
            </a:r>
            <a:r>
              <a:rPr lang="sv-SE" sz="1800" err="1">
                <a:latin typeface="Arial" panose="020B0604020202020204" pitchFamily="34" charset="0"/>
                <a:cs typeface="Arial" panose="020B0604020202020204" pitchFamily="34" charset="0"/>
              </a:rPr>
              <a:t>Ringiltä</a:t>
            </a:r>
            <a:r>
              <a:rPr lang="sv-SE" sz="18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903343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ubrik 1">
            <a:extLst>
              <a:ext uri="{FF2B5EF4-FFF2-40B4-BE49-F238E27FC236}">
                <a16:creationId xmlns:a16="http://schemas.microsoft.com/office/drawing/2014/main" id="{6E052062-ED9E-344C-9AD0-1F3D689CD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28750"/>
            <a:ext cx="4954258" cy="486000"/>
          </a:xfrm>
        </p:spPr>
        <p:txBody>
          <a:bodyPr/>
          <a:lstStyle/>
          <a:p>
            <a:pPr algn="ctr"/>
            <a:r>
              <a:rPr lang="sv-SE" sz="3200" err="1">
                <a:latin typeface="Arial" panose="020B0604020202020204" pitchFamily="34" charset="0"/>
                <a:cs typeface="Arial" panose="020B0604020202020204" pitchFamily="34" charset="0"/>
              </a:rPr>
              <a:t>Onnea</a:t>
            </a:r>
            <a:r>
              <a:rPr lang="sv-SE" sz="32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v-SE" sz="3200" err="1">
                <a:latin typeface="Arial" panose="020B0604020202020204" pitchFamily="34" charset="0"/>
                <a:cs typeface="Arial" panose="020B0604020202020204" pitchFamily="34" charset="0"/>
              </a:rPr>
              <a:t>kisaan</a:t>
            </a:r>
            <a:r>
              <a:rPr lang="sv-SE" sz="320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EAD49D6E-547C-A14C-B564-649A81C6B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29" y="4587974"/>
            <a:ext cx="1152128" cy="31798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1F8825F4-47A3-430F-4825-2EE6DC4F1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957" y="3808360"/>
            <a:ext cx="1329043" cy="1335140"/>
          </a:xfrm>
          <a:prstGeom prst="rect">
            <a:avLst/>
          </a:prstGeom>
        </p:spPr>
      </p:pic>
      <p:pic>
        <p:nvPicPr>
          <p:cNvPr id="5" name="Kuva 4" descr="Kuva, joka sisältää kohteen teksti, vaate, henkilö, Jätesäiliö&#10;&#10;Kuvaus luotu automaattisesti">
            <a:extLst>
              <a:ext uri="{FF2B5EF4-FFF2-40B4-BE49-F238E27FC236}">
                <a16:creationId xmlns:a16="http://schemas.microsoft.com/office/drawing/2014/main" id="{7B1FDE55-D025-40FC-095F-F047290E2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7AD6465C-252D-965B-C21C-425200E329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1248" y="197100"/>
            <a:ext cx="1080703" cy="108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4660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Fazer_template_012020">
  <a:themeElements>
    <a:clrScheme name="Custom 17">
      <a:dk1>
        <a:srgbClr val="15246B"/>
      </a:dk1>
      <a:lt1>
        <a:srgbClr val="FFFFFF"/>
      </a:lt1>
      <a:dk2>
        <a:srgbClr val="CAA977"/>
      </a:dk2>
      <a:lt2>
        <a:srgbClr val="CA0F7B"/>
      </a:lt2>
      <a:accent1>
        <a:srgbClr val="15246A"/>
      </a:accent1>
      <a:accent2>
        <a:srgbClr val="C9A877"/>
      </a:accent2>
      <a:accent3>
        <a:srgbClr val="E9DAB9"/>
      </a:accent3>
      <a:accent4>
        <a:srgbClr val="82C1C9"/>
      </a:accent4>
      <a:accent5>
        <a:srgbClr val="F3C35D"/>
      </a:accent5>
      <a:accent6>
        <a:srgbClr val="457168"/>
      </a:accent6>
      <a:hlink>
        <a:srgbClr val="B8DA95"/>
      </a:hlink>
      <a:folHlink>
        <a:srgbClr val="2478B6"/>
      </a:folHlink>
    </a:clrScheme>
    <a:fontScheme name="5. General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72000" tIns="72000" rIns="72000" bIns="7200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Tx/>
          <a:buNone/>
          <a:tabLst/>
          <a:defRPr kumimoji="0" sz="1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宋体" pitchFamily="2" charset="-122"/>
          </a:defRPr>
        </a:defPPr>
      </a:lstStyle>
    </a:spDef>
    <a:lnDef>
      <a:spPr bwMode="auto">
        <a:noFill/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 algn="l">
          <a:buNone/>
          <a:defRPr dirty="0" smtClean="0"/>
        </a:defPPr>
      </a:lstStyle>
    </a:txDef>
  </a:objectDefaults>
  <a:extraClrSchemeLst>
    <a:extraClrScheme>
      <a:clrScheme name="5. Gener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3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BB6D06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DABAAA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4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. General 13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BB6D06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DABAAA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4">
        <a:dk1>
          <a:srgbClr val="003082"/>
        </a:dk1>
        <a:lt1>
          <a:srgbClr val="FFFFFF"/>
        </a:lt1>
        <a:dk2>
          <a:srgbClr val="003082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5">
        <a:dk1>
          <a:srgbClr val="003082"/>
        </a:dk1>
        <a:lt1>
          <a:srgbClr val="FFFFFF"/>
        </a:lt1>
        <a:dk2>
          <a:srgbClr val="BB5206"/>
        </a:dk2>
        <a:lt2>
          <a:srgbClr val="808080"/>
        </a:lt2>
        <a:accent1>
          <a:srgbClr val="FCC953"/>
        </a:accent1>
        <a:accent2>
          <a:srgbClr val="9ED4CB"/>
        </a:accent2>
        <a:accent3>
          <a:srgbClr val="FFFFFF"/>
        </a:accent3>
        <a:accent4>
          <a:srgbClr val="00276E"/>
        </a:accent4>
        <a:accent5>
          <a:srgbClr val="FDE1B3"/>
        </a:accent5>
        <a:accent6>
          <a:srgbClr val="8FC0B8"/>
        </a:accent6>
        <a:hlink>
          <a:srgbClr val="4799B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. General 16">
        <a:dk1>
          <a:srgbClr val="003082"/>
        </a:dk1>
        <a:lt1>
          <a:srgbClr val="FFFFFF"/>
        </a:lt1>
        <a:dk2>
          <a:srgbClr val="BB5206"/>
        </a:dk2>
        <a:lt2>
          <a:srgbClr val="808080"/>
        </a:lt2>
        <a:accent1>
          <a:srgbClr val="003082"/>
        </a:accent1>
        <a:accent2>
          <a:srgbClr val="4799B6"/>
        </a:accent2>
        <a:accent3>
          <a:srgbClr val="FFFFFF"/>
        </a:accent3>
        <a:accent4>
          <a:srgbClr val="00276E"/>
        </a:accent4>
        <a:accent5>
          <a:srgbClr val="AAADC1"/>
        </a:accent5>
        <a:accent6>
          <a:srgbClr val="3F8AA5"/>
        </a:accent6>
        <a:hlink>
          <a:srgbClr val="BB5206"/>
        </a:hlink>
        <a:folHlink>
          <a:srgbClr val="DE710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sentation_012020" id="{F8A033E2-6EF7-3041-86EF-21C030848271}" vid="{B79BA3F1-E9D6-044D-9CBE-4CF25D7FCB98}"/>
    </a:ext>
  </a:extLst>
</a:theme>
</file>

<file path=ppt/theme/theme2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3CCFA9C254E7642B58BC538BABBF752" ma:contentTypeVersion="12" ma:contentTypeDescription="Luo uusi asiakirja." ma:contentTypeScope="" ma:versionID="3f8c9c507ef93fd1692bc0d70170c562">
  <xsd:schema xmlns:xsd="http://www.w3.org/2001/XMLSchema" xmlns:xs="http://www.w3.org/2001/XMLSchema" xmlns:p="http://schemas.microsoft.com/office/2006/metadata/properties" xmlns:ns2="4c7d9893-b9b9-4b22-8550-5fbed3ee38c7" xmlns:ns3="a37db001-4657-4784-b29c-1a430f0902f7" targetNamespace="http://schemas.microsoft.com/office/2006/metadata/properties" ma:root="true" ma:fieldsID="2ee1b12288291395193420c3d8ae8253" ns2:_="" ns3:_="">
    <xsd:import namespace="4c7d9893-b9b9-4b22-8550-5fbed3ee38c7"/>
    <xsd:import namespace="a37db001-4657-4784-b29c-1a430f0902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7d9893-b9b9-4b22-8550-5fbed3ee38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Kuvien tunnisteet" ma:readOnly="false" ma:fieldId="{5cf76f15-5ced-4ddc-b409-7134ff3c332f}" ma:taxonomyMulti="true" ma:sspId="da027efc-e661-46dd-ba2c-828b1da82c2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7db001-4657-4784-b29c-1a430f0902f7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27aed86-fd44-4ec6-aff5-c41360955081}" ma:internalName="TaxCatchAll" ma:showField="CatchAllData" ma:web="a37db001-4657-4784-b29c-1a430f0902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c7d9893-b9b9-4b22-8550-5fbed3ee38c7">
      <Terms xmlns="http://schemas.microsoft.com/office/infopath/2007/PartnerControls"/>
    </lcf76f155ced4ddcb4097134ff3c332f>
    <TaxCatchAll xmlns="a37db001-4657-4784-b29c-1a430f0902f7" xsi:nil="true"/>
  </documentManagement>
</p:properties>
</file>

<file path=customXml/itemProps1.xml><?xml version="1.0" encoding="utf-8"?>
<ds:datastoreItem xmlns:ds="http://schemas.openxmlformats.org/officeDocument/2006/customXml" ds:itemID="{6DB8BB32-4046-4A51-A7E3-BF9DF5BCF1D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7d9893-b9b9-4b22-8550-5fbed3ee38c7"/>
    <ds:schemaRef ds:uri="a37db001-4657-4784-b29c-1a430f0902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C2B82C-1395-4C28-9EA9-597EF30FBB6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841337-5F41-40DC-9D37-FDD7E86FEB99}">
  <ds:schemaRefs>
    <ds:schemaRef ds:uri="http://purl.org/dc/elements/1.1/"/>
    <ds:schemaRef ds:uri="http://schemas.microsoft.com/office/infopath/2007/PartnerControls"/>
    <ds:schemaRef ds:uri="a37db001-4657-4784-b29c-1a430f0902f7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4c7d9893-b9b9-4b22-8550-5fbed3ee38c7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Fazer_wide_screen</Template>
  <TotalTime>10</TotalTime>
  <Words>248</Words>
  <Application>Microsoft Macintosh PowerPoint</Application>
  <PresentationFormat>Bildspel på skärmen (16:9)</PresentationFormat>
  <Paragraphs>31</Paragraphs>
  <Slides>8</Slides>
  <Notes>1</Notes>
  <HiddenSlides>0</HiddenSlides>
  <MMClips>0</MMClips>
  <ScaleCrop>false</ScaleCrop>
  <HeadingPairs>
    <vt:vector size="8" baseType="variant">
      <vt:variant>
        <vt:lpstr>Använt teckensnitt</vt:lpstr>
      </vt:variant>
      <vt:variant>
        <vt:i4>4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8</vt:i4>
      </vt:variant>
    </vt:vector>
  </HeadingPairs>
  <TitlesOfParts>
    <vt:vector size="14" baseType="lpstr">
      <vt:lpstr>Arial</vt:lpstr>
      <vt:lpstr>ITC Highlander Std Book</vt:lpstr>
      <vt:lpstr>Times</vt:lpstr>
      <vt:lpstr>Times New Roman</vt:lpstr>
      <vt:lpstr>Fazer_template_012020</vt:lpstr>
      <vt:lpstr>think-cell Slide</vt:lpstr>
      <vt:lpstr>Tehtävä 1: Lajittele ja kierrätä</vt:lpstr>
      <vt:lpstr>PowerPoint-presentation</vt:lpstr>
      <vt:lpstr>PowerPoint-presentation</vt:lpstr>
      <vt:lpstr>PowerPoint-presentation</vt:lpstr>
      <vt:lpstr>Esimerkkejä aikaisemmilta kilpailukausilta:</vt:lpstr>
      <vt:lpstr>PowerPoint-presentation</vt:lpstr>
      <vt:lpstr>PowerPoint-presentation</vt:lpstr>
      <vt:lpstr>Onnea kisaan!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Brummer Susanna</dc:creator>
  <cp:lastModifiedBy>Helén Magnusson</cp:lastModifiedBy>
  <cp:revision>4</cp:revision>
  <dcterms:created xsi:type="dcterms:W3CDTF">2020-08-03T06:03:57Z</dcterms:created>
  <dcterms:modified xsi:type="dcterms:W3CDTF">2023-08-24T08:34:15Z</dcterms:modified>
  <cp:category>Fazer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0x010100F3CCFA9C254E7642B58BC538BABBF752</vt:lpwstr>
  </property>
  <property fmtid="{D5CDD505-2E9C-101B-9397-08002B2CF9AE}" pid="3" name="MediaServiceImageTags">
    <vt:lpwstr/>
  </property>
</Properties>
</file>