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17"/>
  </p:notesMasterIdLst>
  <p:handoutMasterIdLst>
    <p:handoutMasterId r:id="rId18"/>
  </p:handoutMasterIdLst>
  <p:sldIdLst>
    <p:sldId id="257" r:id="rId5"/>
    <p:sldId id="280" r:id="rId6"/>
    <p:sldId id="278" r:id="rId7"/>
    <p:sldId id="279" r:id="rId8"/>
    <p:sldId id="277" r:id="rId9"/>
    <p:sldId id="268" r:id="rId10"/>
    <p:sldId id="271" r:id="rId11"/>
    <p:sldId id="256" r:id="rId12"/>
    <p:sldId id="275" r:id="rId13"/>
    <p:sldId id="276" r:id="rId14"/>
    <p:sldId id="270" r:id="rId15"/>
    <p:sldId id="273" r:id="rId16"/>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80"/>
            <p14:sldId id="278"/>
            <p14:sldId id="279"/>
            <p14:sldId id="277"/>
            <p14:sldId id="268"/>
            <p14:sldId id="271"/>
            <p14:sldId id="256"/>
            <p14:sldId id="275"/>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1" autoAdjust="0"/>
    <p:restoredTop sz="76803" autoAdjust="0"/>
  </p:normalViewPr>
  <p:slideViewPr>
    <p:cSldViewPr snapToGrid="0" snapToObjects="1" showGuides="1">
      <p:cViewPr varScale="1">
        <p:scale>
          <a:sx n="97" d="100"/>
          <a:sy n="97" d="100"/>
        </p:scale>
        <p:origin x="2128"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2023-08-31</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8/31/23</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nfo@kartonkikilpailu.f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10</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12</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26716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fi-FI" sz="1200" kern="1200" dirty="0">
                <a:solidFill>
                  <a:schemeClr val="tx1"/>
                </a:solidFill>
                <a:effectLst/>
                <a:latin typeface="+mn-lt"/>
                <a:ea typeface="+mn-ea"/>
                <a:cs typeface="+mn-cs"/>
              </a:rPr>
              <a:t>Kun ostaa  ison pakkauksen sisältö saattaa pilaantua ennen kun pakkaus on tyhjä. Silloin joutuu hävittämään sisällön, joka vuorostaan lisää ruokahävikkiä. Tämä on huono asia sekä ympäristölle että lompakollesi. Jotta saat helpommin käyttöösi maukkaan sisällön ja tyhjennettyä pakkauksen kunnolla esim. jugurttipakkaus on varustettu suppilomuotoisella kärjellä. Tämän avulla voit myös säilyttää pakkausta ylös-alaisin jääkaapissa ja sen tyhjentämien on siten helpompaa. </a:t>
            </a:r>
          </a:p>
          <a:p>
            <a:pPr hangingPunct="0"/>
            <a:r>
              <a:rPr lang="fi-FI" sz="1200" kern="1200" dirty="0">
                <a:solidFill>
                  <a:schemeClr val="tx1"/>
                </a:solidFill>
                <a:effectLst/>
                <a:latin typeface="+mn-lt"/>
                <a:ea typeface="+mn-ea"/>
                <a:cs typeface="+mn-cs"/>
              </a:rPr>
              <a:t>Tänä päivänä hävitetään noin </a:t>
            </a:r>
            <a:r>
              <a:rPr lang="fi-FI" sz="1200" u="none" kern="1200" dirty="0">
                <a:solidFill>
                  <a:schemeClr val="tx1"/>
                </a:solidFill>
                <a:effectLst/>
                <a:latin typeface="+mn-lt"/>
                <a:ea typeface="+mn-ea"/>
                <a:cs typeface="+mn-cs"/>
              </a:rPr>
              <a:t>kolmasosa k</a:t>
            </a:r>
            <a:r>
              <a:rPr lang="fi-FI" sz="1200" kern="1200" dirty="0">
                <a:solidFill>
                  <a:schemeClr val="tx1"/>
                </a:solidFill>
                <a:effectLst/>
                <a:latin typeface="+mn-lt"/>
                <a:ea typeface="+mn-ea"/>
                <a:cs typeface="+mn-cs"/>
              </a:rPr>
              <a:t>aikista tuotetuista elintarvikkeista, joka mm. aiheuttaa kasvihuonekaasupäästöjä. Tähän asiaan toivomme muutosta ja haluamme Kartonkikilpailussa olla mukana vaikuttamassa ruokahävikin vähentämiseen!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hangingPunct="0"/>
            <a:r>
              <a:rPr lang="fi-FI" sz="1200" kern="1200" dirty="0">
                <a:solidFill>
                  <a:schemeClr val="tx1"/>
                </a:solidFill>
                <a:effectLst/>
                <a:latin typeface="+mn-lt"/>
                <a:ea typeface="+mn-ea"/>
                <a:cs typeface="+mn-cs"/>
              </a:rPr>
              <a:t>Haluatko oppia lisää ruokahävikistä?</a:t>
            </a:r>
            <a:endParaRPr lang="sv-SE" sz="1200" kern="1200" dirty="0">
              <a:solidFill>
                <a:schemeClr val="tx1"/>
              </a:solidFill>
              <a:effectLst/>
              <a:latin typeface="+mn-lt"/>
              <a:ea typeface="+mn-ea"/>
              <a:cs typeface="+mn-cs"/>
            </a:endParaRPr>
          </a:p>
          <a:p>
            <a:pPr hangingPunct="0"/>
            <a:r>
              <a:rPr lang="fi-FI" sz="1200" kern="1200" dirty="0">
                <a:solidFill>
                  <a:schemeClr val="tx1"/>
                </a:solidFill>
                <a:effectLst/>
                <a:latin typeface="+mn-lt"/>
                <a:ea typeface="+mn-ea"/>
                <a:cs typeface="+mn-cs"/>
              </a:rPr>
              <a:t>Löytyy monta hyvää vinkkiä, siitä miten voimme vähentää ruokahävikkiä. Jos haluat tutustua meidän vinkkeihin niin löydät ne osoitteessa </a:t>
            </a:r>
            <a:r>
              <a:rPr lang="fi-FI" sz="1200" kern="1200" dirty="0" err="1">
                <a:solidFill>
                  <a:schemeClr val="tx1"/>
                </a:solidFill>
                <a:effectLst/>
                <a:latin typeface="+mn-lt"/>
                <a:ea typeface="+mn-ea"/>
                <a:cs typeface="+mn-cs"/>
              </a:rPr>
              <a:t>https</a:t>
            </a:r>
            <a:r>
              <a:rPr lang="fi-FI" sz="1200" kern="1200" dirty="0">
                <a:solidFill>
                  <a:schemeClr val="tx1"/>
                </a:solidFill>
                <a:effectLst/>
                <a:latin typeface="+mn-lt"/>
                <a:ea typeface="+mn-ea"/>
                <a:cs typeface="+mn-cs"/>
              </a:rPr>
              <a:t>://</a:t>
            </a:r>
            <a:r>
              <a:rPr lang="fi-FI" sz="1200" kern="1200" dirty="0" err="1">
                <a:solidFill>
                  <a:schemeClr val="tx1"/>
                </a:solidFill>
                <a:effectLst/>
                <a:latin typeface="+mn-lt"/>
                <a:ea typeface="+mn-ea"/>
                <a:cs typeface="+mn-cs"/>
              </a:rPr>
              <a:t>kartonkikilpailu.fi</a:t>
            </a:r>
            <a:r>
              <a:rPr lang="fi-FI" sz="1200" kern="1200" dirty="0">
                <a:solidFill>
                  <a:schemeClr val="tx1"/>
                </a:solidFill>
                <a:effectLst/>
                <a:latin typeface="+mn-lt"/>
                <a:ea typeface="+mn-ea"/>
                <a:cs typeface="+mn-cs"/>
              </a:rPr>
              <a:t>/aineistoa/</a:t>
            </a:r>
            <a:r>
              <a:rPr lang="fi-FI" sz="1200" kern="1200" dirty="0" err="1">
                <a:solidFill>
                  <a:schemeClr val="tx1"/>
                </a:solidFill>
                <a:effectLst/>
                <a:latin typeface="+mn-lt"/>
                <a:ea typeface="+mn-ea"/>
                <a:cs typeface="+mn-cs"/>
              </a:rPr>
              <a:t>materiaalpankki</a:t>
            </a:r>
            <a:r>
              <a:rPr lang="fi-FI" sz="1200" kern="1200" dirty="0">
                <a:solidFill>
                  <a:schemeClr val="tx1"/>
                </a:solidFill>
                <a:effectLst/>
                <a:latin typeface="+mn-lt"/>
                <a:ea typeface="+mn-ea"/>
                <a:cs typeface="+mn-cs"/>
              </a:rPr>
              <a:t>/</a:t>
            </a:r>
          </a:p>
          <a:p>
            <a:pPr hangingPunct="0"/>
            <a:r>
              <a:rPr lang="fi-FI" sz="1200" kern="1200" dirty="0">
                <a:solidFill>
                  <a:schemeClr val="tx1"/>
                </a:solidFill>
                <a:effectLst/>
                <a:latin typeface="+mn-lt"/>
                <a:ea typeface="+mn-ea"/>
                <a:cs typeface="+mn-cs"/>
              </a:rPr>
              <a:t>Löytyykö sinulta muita ideoita ruokahävikin vähentämiseksi? Otamme mielellään vastaan ideoita ja vinkkejä sähköpostitse osoitteeseen </a:t>
            </a:r>
            <a:r>
              <a:rPr lang="fi-FI" sz="1200" u="sng" kern="1200" dirty="0">
                <a:solidFill>
                  <a:schemeClr val="tx1"/>
                </a:solidFill>
                <a:effectLst/>
                <a:latin typeface="+mn-lt"/>
                <a:ea typeface="+mn-ea"/>
                <a:cs typeface="+mn-cs"/>
                <a:hlinkClick r:id="rId3"/>
              </a:rPr>
              <a:t>info@kartonkikilpailu.fi</a:t>
            </a:r>
            <a:r>
              <a:rPr lang="fi-FI" sz="1200" kern="1200" dirty="0">
                <a:solidFill>
                  <a:schemeClr val="tx1"/>
                </a:solidFill>
                <a:effectLst/>
                <a:latin typeface="+mn-lt"/>
                <a:ea typeface="+mn-ea"/>
                <a:cs typeface="+mn-cs"/>
              </a:rPr>
              <a:t> niin voimme auttaa jakamaan hyödyllisiä vinkkien kaikille! Muistakaa tutustua rekisteri- ja tietosuojaselosteeseemme, mikäli olette lähettämässä meille kuvia.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5</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b="1" dirty="0" err="1"/>
              <a:t>Kartonikilpailu</a:t>
            </a:r>
            <a:r>
              <a:rPr lang="sv-SE" b="1" baseline="0" dirty="0"/>
              <a:t> 2023/2024:</a:t>
            </a:r>
          </a:p>
          <a:p>
            <a:r>
              <a:rPr lang="sv-SE" sz="1200" b="1" kern="1200" dirty="0" err="1">
                <a:solidFill>
                  <a:schemeClr val="tx1"/>
                </a:solidFill>
                <a:effectLst/>
                <a:latin typeface="+mn-lt"/>
                <a:ea typeface="+mn-ea"/>
                <a:cs typeface="+mn-cs"/>
              </a:rPr>
              <a:t>Ottakaa</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haaste</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vastaan</a:t>
            </a:r>
            <a:r>
              <a:rPr lang="sv-SE" sz="1200" b="1" kern="1200" baseline="0" dirty="0">
                <a:solidFill>
                  <a:schemeClr val="tx1"/>
                </a:solidFill>
                <a:effectLst/>
                <a:latin typeface="+mn-lt"/>
                <a:ea typeface="+mn-ea"/>
                <a:cs typeface="+mn-cs"/>
              </a:rPr>
              <a:t> ja </a:t>
            </a:r>
            <a:r>
              <a:rPr lang="sv-SE" sz="1200" b="1" kern="1200" baseline="0" dirty="0" err="1">
                <a:solidFill>
                  <a:schemeClr val="tx1"/>
                </a:solidFill>
                <a:effectLst/>
                <a:latin typeface="+mn-lt"/>
                <a:ea typeface="+mn-ea"/>
                <a:cs typeface="+mn-cs"/>
              </a:rPr>
              <a:t>osallistukaa</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kilpailuun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kartonkipakkausten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kierrättämisen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lisäämiseksi</a:t>
            </a:r>
            <a:r>
              <a:rPr lang="sv-SE" sz="1200" b="1" kern="1200" baseline="0" dirty="0">
                <a:solidFill>
                  <a:schemeClr val="tx1"/>
                </a:solidFill>
                <a:effectLst/>
                <a:latin typeface="+mn-lt"/>
                <a:ea typeface="+mn-ea"/>
                <a:cs typeface="+mn-cs"/>
              </a:rPr>
              <a:t>!</a:t>
            </a:r>
          </a:p>
          <a:p>
            <a:r>
              <a:rPr lang="sv-SE" sz="1200" b="1" i="1" kern="1200" dirty="0" err="1">
                <a:solidFill>
                  <a:schemeClr val="tx1"/>
                </a:solidFill>
                <a:effectLst/>
                <a:latin typeface="+mn-lt"/>
                <a:ea typeface="+mn-ea"/>
                <a:cs typeface="+mn-cs"/>
              </a:rPr>
              <a:t>Suuri</a:t>
            </a:r>
            <a:r>
              <a:rPr lang="sv-SE" sz="1200" b="1" i="1" kern="1200" baseline="0" dirty="0">
                <a:solidFill>
                  <a:schemeClr val="tx1"/>
                </a:solidFill>
                <a:effectLst/>
                <a:latin typeface="+mn-lt"/>
                <a:ea typeface="+mn-ea"/>
                <a:cs typeface="+mn-cs"/>
              </a:rPr>
              <a:t> </a:t>
            </a:r>
            <a:r>
              <a:rPr lang="sv-SE" sz="1200" b="1" i="1" kern="1200" baseline="0" dirty="0" err="1">
                <a:solidFill>
                  <a:schemeClr val="tx1"/>
                </a:solidFill>
                <a:effectLst/>
                <a:latin typeface="+mn-lt"/>
                <a:ea typeface="+mn-ea"/>
                <a:cs typeface="+mn-cs"/>
              </a:rPr>
              <a:t>määrä</a:t>
            </a:r>
            <a:r>
              <a:rPr lang="sv-SE" sz="1200" b="1" i="1" kern="1200" baseline="0" dirty="0">
                <a:solidFill>
                  <a:schemeClr val="tx1"/>
                </a:solidFill>
                <a:effectLst/>
                <a:latin typeface="+mn-lt"/>
                <a:ea typeface="+mn-ea"/>
                <a:cs typeface="+mn-cs"/>
              </a:rPr>
              <a:t> </a:t>
            </a:r>
            <a:r>
              <a:rPr lang="sv-SE" sz="1200" b="1" i="1" kern="1200" baseline="0" dirty="0" err="1">
                <a:solidFill>
                  <a:schemeClr val="tx1"/>
                </a:solidFill>
                <a:effectLst/>
                <a:latin typeface="+mn-lt"/>
                <a:ea typeface="+mn-ea"/>
                <a:cs typeface="+mn-cs"/>
              </a:rPr>
              <a:t>kartongista</a:t>
            </a:r>
            <a:r>
              <a:rPr lang="sv-SE" sz="1200" b="1" i="1" kern="1200" baseline="0" dirty="0">
                <a:solidFill>
                  <a:schemeClr val="tx1"/>
                </a:solidFill>
                <a:effectLst/>
                <a:latin typeface="+mn-lt"/>
                <a:ea typeface="+mn-ea"/>
                <a:cs typeface="+mn-cs"/>
              </a:rPr>
              <a:t> </a:t>
            </a:r>
            <a:r>
              <a:rPr lang="sv-SE" sz="1200" b="1" i="1" kern="1200" baseline="0" dirty="0" err="1">
                <a:solidFill>
                  <a:schemeClr val="tx1"/>
                </a:solidFill>
                <a:effectLst/>
                <a:latin typeface="+mn-lt"/>
                <a:ea typeface="+mn-ea"/>
                <a:cs typeface="+mn-cs"/>
              </a:rPr>
              <a:t>valmistetut</a:t>
            </a:r>
            <a:r>
              <a:rPr lang="sv-SE" sz="1200" b="1" i="1" kern="1200" baseline="0" dirty="0">
                <a:solidFill>
                  <a:schemeClr val="tx1"/>
                </a:solidFill>
                <a:effectLst/>
                <a:latin typeface="+mn-lt"/>
                <a:ea typeface="+mn-ea"/>
                <a:cs typeface="+mn-cs"/>
              </a:rPr>
              <a:t> </a:t>
            </a:r>
            <a:r>
              <a:rPr lang="sv-SE" sz="1200" b="1" i="1" kern="1200" baseline="0" dirty="0" err="1">
                <a:solidFill>
                  <a:schemeClr val="tx1"/>
                </a:solidFill>
                <a:effectLst/>
                <a:latin typeface="+mn-lt"/>
                <a:ea typeface="+mn-ea"/>
                <a:cs typeface="+mn-cs"/>
              </a:rPr>
              <a:t>nestepakkaukset</a:t>
            </a:r>
            <a:r>
              <a:rPr lang="sv-SE" sz="1200" b="1" i="1"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jäävät</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edelleen</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kierrättämättä</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Tätä</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tosiasiaa</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haluamme</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nyt</a:t>
            </a:r>
            <a:r>
              <a:rPr lang="sv-SE" sz="1200" b="1" i="0" kern="1200" baseline="0" dirty="0">
                <a:solidFill>
                  <a:schemeClr val="tx1"/>
                </a:solidFill>
                <a:effectLst/>
                <a:latin typeface="+mn-lt"/>
                <a:ea typeface="+mn-ea"/>
                <a:cs typeface="+mn-cs"/>
              </a:rPr>
              <a:t> </a:t>
            </a:r>
            <a:r>
              <a:rPr lang="sv-SE" sz="1200" b="1" i="0" kern="1200" baseline="0" dirty="0" err="1">
                <a:solidFill>
                  <a:schemeClr val="tx1"/>
                </a:solidFill>
                <a:effectLst/>
                <a:latin typeface="+mn-lt"/>
                <a:ea typeface="+mn-ea"/>
                <a:cs typeface="+mn-cs"/>
              </a:rPr>
              <a:t>muuttaa</a:t>
            </a:r>
            <a:r>
              <a:rPr lang="sv-SE" sz="1200" b="1" i="0" kern="1200" baseline="0" dirty="0">
                <a:solidFill>
                  <a:schemeClr val="tx1"/>
                </a:solidFill>
                <a:effectLst/>
                <a:latin typeface="+mn-lt"/>
                <a:ea typeface="+mn-ea"/>
                <a:cs typeface="+mn-cs"/>
              </a:rPr>
              <a:t>!</a:t>
            </a:r>
          </a:p>
          <a:p>
            <a:r>
              <a:rPr lang="sv-SE" sz="1200" b="1" kern="1200" baseline="0" dirty="0" err="1">
                <a:solidFill>
                  <a:schemeClr val="tx1"/>
                </a:solidFill>
                <a:effectLst/>
                <a:latin typeface="+mn-lt"/>
                <a:ea typeface="+mn-ea"/>
                <a:cs typeface="+mn-cs"/>
              </a:rPr>
              <a:t>Kilpailu</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järjestetään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kierrättämisen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lisäämiseksi</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Ilmoittautukaa</a:t>
            </a:r>
            <a:r>
              <a:rPr lang="sv-SE" sz="1200" b="1" kern="1200" baseline="0" dirty="0">
                <a:solidFill>
                  <a:schemeClr val="tx1"/>
                </a:solidFill>
                <a:effectLst/>
                <a:latin typeface="+mn-lt"/>
                <a:ea typeface="+mn-ea"/>
                <a:cs typeface="+mn-cs"/>
              </a:rPr>
              <a:t> jo </a:t>
            </a:r>
            <a:r>
              <a:rPr lang="sv-SE" sz="1200" b="1" kern="1200" baseline="0" dirty="0" err="1">
                <a:solidFill>
                  <a:schemeClr val="tx1"/>
                </a:solidFill>
                <a:effectLst/>
                <a:latin typeface="+mn-lt"/>
                <a:ea typeface="+mn-ea"/>
                <a:cs typeface="+mn-cs"/>
              </a:rPr>
              <a:t>tänään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kaikille</a:t>
            </a:r>
            <a:r>
              <a:rPr lang="sv-SE" sz="1200" b="1" kern="1200" baseline="0" dirty="0">
                <a:solidFill>
                  <a:schemeClr val="tx1"/>
                </a:solidFill>
                <a:effectLst/>
                <a:latin typeface="+mn-lt"/>
                <a:ea typeface="+mn-ea"/>
                <a:cs typeface="+mn-cs"/>
              </a:rPr>
              <a:t> 1. - 6. </a:t>
            </a:r>
            <a:r>
              <a:rPr lang="sv-SE" sz="1200" b="1" kern="1200" baseline="0" dirty="0" err="1">
                <a:solidFill>
                  <a:schemeClr val="tx1"/>
                </a:solidFill>
                <a:effectLst/>
                <a:latin typeface="+mn-lt"/>
                <a:ea typeface="+mn-ea"/>
                <a:cs typeface="+mn-cs"/>
              </a:rPr>
              <a:t>luokan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oppilaille</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suunnattuun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Kartonkikilpailuun</a:t>
            </a:r>
            <a:r>
              <a:rPr lang="sv-SE" sz="1200" b="1" kern="1200" baseline="0" dirty="0">
                <a:solidFill>
                  <a:schemeClr val="tx1"/>
                </a:solidFill>
                <a:effectLst/>
                <a:latin typeface="+mn-lt"/>
                <a:ea typeface="+mn-ea"/>
                <a:cs typeface="+mn-cs"/>
              </a:rPr>
              <a:t> 2023/2024.</a:t>
            </a:r>
          </a:p>
          <a:p>
            <a:r>
              <a:rPr lang="fi-FI" sz="1200" b="1" kern="1200" dirty="0">
                <a:solidFill>
                  <a:schemeClr val="tx1"/>
                </a:solidFill>
                <a:effectLst/>
                <a:latin typeface="+mn-lt"/>
                <a:ea typeface="+mn-ea"/>
                <a:cs typeface="+mn-cs"/>
              </a:rPr>
              <a:t>Kilpailu</a:t>
            </a:r>
            <a:r>
              <a:rPr lang="fi-FI" sz="1200" b="1" kern="1200" baseline="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on käynnissä 17. maaliskuuta 2024 saakka. Kilpailu koostuu kolmesta</a:t>
            </a:r>
            <a:r>
              <a:rPr lang="fi-FI" sz="1200" b="1" kern="1200" baseline="0" dirty="0">
                <a:solidFill>
                  <a:schemeClr val="tx1"/>
                </a:solidFill>
                <a:effectLst/>
                <a:latin typeface="+mn-lt"/>
                <a:ea typeface="+mn-ea"/>
                <a:cs typeface="+mn-cs"/>
              </a:rPr>
              <a:t> erillisestä tehtävästä. Kaikki jotka suorittavat tehtävät saavat diplomin ja osallistuvat arvontaan, jossa jaetaan hienoja palkintoja Tetra Pakilta. </a:t>
            </a:r>
          </a:p>
          <a:p>
            <a:endParaRPr lang="fi-FI" sz="1200" b="1" kern="1200" baseline="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Jokaisen tehtävän yhteydessä haastamme teitä osallistumaan myös nopeuspalkintokilpailuun. Osallistuminen on täysin vapaaehtoista. Palauttamalla tehtävät tarkemmin määriteltyihin päivämääriin mennessä teillä on kuitenkin mahdollisuus voittaa lisää hienoja palkintoja Tetra Pakilta ja heidän asiakkailta.</a:t>
            </a:r>
          </a:p>
          <a:p>
            <a:r>
              <a:rPr lang="fi-FI" sz="1200" b="1" kern="1200" dirty="0">
                <a:solidFill>
                  <a:schemeClr val="tx1"/>
                </a:solidFill>
                <a:effectLst/>
                <a:latin typeface="+mn-lt"/>
                <a:ea typeface="+mn-ea"/>
                <a:cs typeface="+mn-cs"/>
              </a:rPr>
              <a:t>Kartonkikilpailun ja kartonkipakkausten kierrättämisen asiayhteyden havainnollistamiseksi</a:t>
            </a:r>
            <a:r>
              <a:rPr lang="fi-FI" sz="1200" b="1" kern="1200" baseline="0" dirty="0">
                <a:solidFill>
                  <a:schemeClr val="tx1"/>
                </a:solidFill>
                <a:effectLst/>
                <a:latin typeface="+mn-lt"/>
                <a:ea typeface="+mn-ea"/>
                <a:cs typeface="+mn-cs"/>
              </a:rPr>
              <a:t> löytyy koottu aineisto, josta löydätte inspiroivia Powerpoint esityksiä, harjoitustehtäviä ja videoita.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b="1" kern="1200" dirty="0" err="1">
                <a:solidFill>
                  <a:schemeClr val="tx1"/>
                </a:solidFill>
                <a:effectLst/>
                <a:latin typeface="+mn-lt"/>
                <a:ea typeface="+mn-ea"/>
                <a:cs typeface="+mn-cs"/>
              </a:rPr>
              <a:t>Tervetuloa</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mukaan</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kilpailuun</a:t>
            </a:r>
            <a:r>
              <a:rPr lang="sv-SE" sz="1200" b="1" kern="1200" baseline="0" dirty="0">
                <a:solidFill>
                  <a:schemeClr val="tx1"/>
                </a:solidFill>
                <a:effectLst/>
                <a:latin typeface="+mn-lt"/>
                <a:ea typeface="+mn-ea"/>
                <a:cs typeface="+mn-cs"/>
              </a:rPr>
              <a:t>!</a:t>
            </a:r>
          </a:p>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8</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9</a:t>
            </a:fld>
            <a:endParaRPr lang="sv-SE"/>
          </a:p>
        </p:txBody>
      </p:sp>
    </p:spTree>
    <p:extLst>
      <p:ext uri="{BB962C8B-B14F-4D97-AF65-F5344CB8AC3E}">
        <p14:creationId xmlns:p14="http://schemas.microsoft.com/office/powerpoint/2010/main" val="3950249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2023-08-31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2023-08-31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kartonkikilpailu.fi/kilpailun-tehtavat/3-tehtav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hyperlink" Target="http://www.kartonkikilpailu.f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kartonkikilpailu.fi/kilpailun-tehtavat/1-tehtav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kartonkikilpailu.fi/kilpailun-tehtavat/2-tehtav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986455" y="1403488"/>
            <a:ext cx="1405178"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8" name="TextBox 7"/>
          <p:cNvSpPr txBox="1"/>
          <p:nvPr/>
        </p:nvSpPr>
        <p:spPr>
          <a:xfrm>
            <a:off x="1431213" y="1527807"/>
            <a:ext cx="2531427" cy="461665"/>
          </a:xfrm>
          <a:prstGeom prst="rect">
            <a:avLst/>
          </a:prstGeom>
          <a:noFill/>
        </p:spPr>
        <p:txBody>
          <a:bodyPr wrap="square" rtlCol="0">
            <a:spAutoFit/>
          </a:bodyPr>
          <a:lstStyle/>
          <a:p>
            <a:pPr algn="ctr"/>
            <a:r>
              <a:rPr lang="sv-SE" sz="2400" b="1" dirty="0" err="1">
                <a:solidFill>
                  <a:schemeClr val="bg1"/>
                </a:solidFill>
                <a:latin typeface="+mj-lt"/>
              </a:rPr>
              <a:t>Hei</a:t>
            </a:r>
            <a:r>
              <a:rPr lang="sv-SE" sz="2400" b="1" dirty="0">
                <a:solidFill>
                  <a:schemeClr val="bg1"/>
                </a:solidFill>
                <a:latin typeface="+mj-lt"/>
              </a:rPr>
              <a:t>!</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Kartonkikilpailu</a:t>
            </a:r>
            <a:r>
              <a:rPr lang="sv-SE" sz="1000" i="1" dirty="0"/>
              <a:t> on Tetra </a:t>
            </a:r>
            <a:r>
              <a:rPr lang="sv-SE" sz="1000" i="1" dirty="0" err="1"/>
              <a:t>Pakin</a:t>
            </a:r>
            <a:r>
              <a:rPr lang="sv-SE" sz="1000" i="1" dirty="0"/>
              <a:t> </a:t>
            </a:r>
            <a:r>
              <a:rPr lang="sv-SE" sz="1000" i="1" dirty="0" err="1"/>
              <a:t>kestävyysaloite</a:t>
            </a:r>
            <a:r>
              <a:rPr lang="sv-SE" sz="1000" i="1" dirty="0"/>
              <a:t> </a:t>
            </a:r>
            <a:r>
              <a:rPr lang="sv-SE" sz="1000" i="1" dirty="0" err="1"/>
              <a:t>lapsille</a:t>
            </a:r>
            <a:r>
              <a:rPr lang="sv-SE" sz="1000" i="1" dirty="0"/>
              <a:t> ja </a:t>
            </a:r>
            <a:r>
              <a:rPr lang="sv-SE" sz="1000" i="1" dirty="0" err="1"/>
              <a:t>nuorille</a:t>
            </a:r>
            <a:r>
              <a:rPr lang="sv-SE" sz="1000" i="1" dirty="0"/>
              <a:t>.</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121425" y="1224381"/>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268804" y="1385813"/>
            <a:ext cx="2428095" cy="1569660"/>
          </a:xfrm>
          <a:prstGeom prst="rect">
            <a:avLst/>
          </a:prstGeom>
          <a:noFill/>
        </p:spPr>
        <p:txBody>
          <a:bodyPr wrap="square" rtlCol="0">
            <a:spAutoFit/>
          </a:bodyPr>
          <a:lstStyle/>
          <a:p>
            <a:r>
              <a:rPr lang="sv-SE" sz="2400" b="1" dirty="0" err="1">
                <a:solidFill>
                  <a:schemeClr val="bg1"/>
                </a:solidFill>
              </a:rPr>
              <a:t>Kierrättäminen</a:t>
            </a:r>
            <a:r>
              <a:rPr lang="sv-SE" sz="2400" b="1" dirty="0">
                <a:solidFill>
                  <a:schemeClr val="bg1"/>
                </a:solidFill>
              </a:rPr>
              <a:t> on </a:t>
            </a:r>
            <a:r>
              <a:rPr lang="sv-SE" sz="2400" b="1" dirty="0" err="1">
                <a:solidFill>
                  <a:schemeClr val="bg1"/>
                </a:solidFill>
              </a:rPr>
              <a:t>helppoa</a:t>
            </a:r>
            <a:endParaRPr lang="sv-SE" sz="2400" b="1" dirty="0">
              <a:solidFill>
                <a:schemeClr val="bg1"/>
              </a:solidFill>
            </a:endParaRPr>
          </a:p>
          <a:p>
            <a:r>
              <a:rPr lang="sv-SE" sz="2400" b="1" dirty="0">
                <a:solidFill>
                  <a:schemeClr val="bg1"/>
                </a:solidFill>
              </a:rPr>
              <a:t>ja </a:t>
            </a:r>
            <a:r>
              <a:rPr lang="sv-SE" sz="2400" b="1" dirty="0" err="1">
                <a:solidFill>
                  <a:schemeClr val="bg1"/>
                </a:solidFill>
              </a:rPr>
              <a:t>tärkeää</a:t>
            </a:r>
            <a:r>
              <a:rPr lang="sv-SE" sz="2400" b="1" dirty="0">
                <a:solidFill>
                  <a:schemeClr val="bg1"/>
                </a:solidFill>
              </a:rPr>
              <a:t>!</a:t>
            </a:r>
          </a:p>
          <a:p>
            <a:endParaRPr lang="sv-SE"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922283" y="1792769"/>
            <a:ext cx="5173717" cy="1754326"/>
          </a:xfrm>
          <a:prstGeom prst="rect">
            <a:avLst/>
          </a:prstGeom>
          <a:noFill/>
        </p:spPr>
        <p:txBody>
          <a:bodyPr wrap="square" rtlCol="0">
            <a:spAutoFit/>
          </a:bodyPr>
          <a:lstStyle/>
          <a:p>
            <a:r>
              <a:rPr lang="sv-SE" dirty="0" err="1"/>
              <a:t>Tyhjä</a:t>
            </a:r>
            <a:r>
              <a:rPr lang="sv-SE" dirty="0"/>
              <a:t> </a:t>
            </a:r>
            <a:r>
              <a:rPr lang="sv-SE" dirty="0" err="1"/>
              <a:t>kartonkipakkaus</a:t>
            </a:r>
            <a:r>
              <a:rPr lang="sv-SE" dirty="0"/>
              <a:t> </a:t>
            </a:r>
            <a:r>
              <a:rPr lang="sv-SE" dirty="0" err="1"/>
              <a:t>ei</a:t>
            </a:r>
            <a:r>
              <a:rPr lang="sv-SE" dirty="0"/>
              <a:t> </a:t>
            </a:r>
            <a:r>
              <a:rPr lang="sv-SE" dirty="0" err="1"/>
              <a:t>ole</a:t>
            </a:r>
            <a:r>
              <a:rPr lang="sv-SE" dirty="0"/>
              <a:t> </a:t>
            </a:r>
            <a:r>
              <a:rPr lang="sv-SE" dirty="0" err="1"/>
              <a:t>roska</a:t>
            </a:r>
            <a:r>
              <a:rPr lang="sv-SE" dirty="0"/>
              <a:t>, </a:t>
            </a:r>
            <a:r>
              <a:rPr lang="sv-SE" dirty="0" err="1"/>
              <a:t>vaan</a:t>
            </a:r>
            <a:r>
              <a:rPr lang="sv-SE" dirty="0"/>
              <a:t> </a:t>
            </a:r>
            <a:r>
              <a:rPr lang="sv-SE" dirty="0" err="1"/>
              <a:t>arvokas</a:t>
            </a:r>
            <a:r>
              <a:rPr lang="sv-SE" dirty="0"/>
              <a:t> </a:t>
            </a:r>
            <a:r>
              <a:rPr lang="sv-SE" dirty="0" err="1"/>
              <a:t>raaka-aine</a:t>
            </a:r>
            <a:r>
              <a:rPr lang="sv-SE" dirty="0"/>
              <a:t> </a:t>
            </a:r>
            <a:r>
              <a:rPr lang="sv-SE" dirty="0" err="1"/>
              <a:t>uusille</a:t>
            </a:r>
            <a:r>
              <a:rPr lang="sv-SE" dirty="0"/>
              <a:t> </a:t>
            </a:r>
            <a:r>
              <a:rPr lang="sv-SE" dirty="0" err="1"/>
              <a:t>tuotteille</a:t>
            </a:r>
            <a:r>
              <a:rPr lang="sv-SE" dirty="0"/>
              <a:t>. </a:t>
            </a:r>
            <a:r>
              <a:rPr lang="sv-SE" dirty="0" err="1"/>
              <a:t>Kierrättämällä</a:t>
            </a:r>
            <a:r>
              <a:rPr lang="sv-SE" dirty="0"/>
              <a:t> </a:t>
            </a:r>
            <a:r>
              <a:rPr lang="sv-SE" dirty="0" err="1"/>
              <a:t>säästät</a:t>
            </a:r>
            <a:r>
              <a:rPr lang="sv-SE" dirty="0"/>
              <a:t> </a:t>
            </a:r>
            <a:r>
              <a:rPr lang="sv-SE" dirty="0" err="1"/>
              <a:t>luonnonvaroja</a:t>
            </a:r>
            <a:r>
              <a:rPr lang="sv-SE" dirty="0"/>
              <a:t> ja </a:t>
            </a:r>
            <a:r>
              <a:rPr lang="sv-SE" dirty="0" err="1"/>
              <a:t>vähennät</a:t>
            </a:r>
            <a:r>
              <a:rPr lang="sv-SE" dirty="0"/>
              <a:t> </a:t>
            </a:r>
            <a:r>
              <a:rPr lang="sv-SE" dirty="0" err="1"/>
              <a:t>sekä</a:t>
            </a:r>
            <a:r>
              <a:rPr lang="sv-SE" dirty="0"/>
              <a:t> </a:t>
            </a:r>
            <a:r>
              <a:rPr lang="sv-SE" dirty="0" err="1"/>
              <a:t>energiankulutusta</a:t>
            </a:r>
            <a:r>
              <a:rPr lang="sv-SE" dirty="0"/>
              <a:t> </a:t>
            </a:r>
            <a:r>
              <a:rPr lang="sv-SE" dirty="0" err="1"/>
              <a:t>että</a:t>
            </a:r>
            <a:r>
              <a:rPr lang="sv-SE" dirty="0"/>
              <a:t> </a:t>
            </a:r>
            <a:r>
              <a:rPr lang="sv-SE" dirty="0" err="1"/>
              <a:t>ympäristökuormitusta</a:t>
            </a:r>
            <a:r>
              <a:rPr lang="sv-SE" dirty="0"/>
              <a:t>.</a:t>
            </a:r>
          </a:p>
          <a:p>
            <a:r>
              <a:rPr lang="sv-SE" dirty="0" err="1"/>
              <a:t>Ajattele</a:t>
            </a:r>
            <a:r>
              <a:rPr lang="sv-SE" dirty="0"/>
              <a:t> jos </a:t>
            </a:r>
            <a:r>
              <a:rPr lang="sv-SE" dirty="0" err="1"/>
              <a:t>kaikki</a:t>
            </a:r>
            <a:r>
              <a:rPr lang="sv-SE" dirty="0"/>
              <a:t> </a:t>
            </a:r>
            <a:r>
              <a:rPr lang="sv-SE" dirty="0" err="1"/>
              <a:t>tietäisivät</a:t>
            </a:r>
            <a:r>
              <a:rPr lang="sv-SE" dirty="0"/>
              <a:t> </a:t>
            </a:r>
            <a:r>
              <a:rPr lang="sv-SE" dirty="0" err="1"/>
              <a:t>tämän</a:t>
            </a:r>
            <a:r>
              <a:rPr lang="sv-SE" dirty="0"/>
              <a:t>! </a:t>
            </a:r>
            <a:r>
              <a:rPr lang="sv-SE" dirty="0" err="1"/>
              <a:t>Auta</a:t>
            </a:r>
            <a:r>
              <a:rPr lang="sv-SE" dirty="0"/>
              <a:t> </a:t>
            </a:r>
            <a:r>
              <a:rPr lang="sv-SE" dirty="0" err="1"/>
              <a:t>meitä</a:t>
            </a:r>
            <a:r>
              <a:rPr lang="sv-SE" dirty="0"/>
              <a:t> </a:t>
            </a:r>
            <a:r>
              <a:rPr lang="sv-SE" dirty="0" err="1"/>
              <a:t>levittämään</a:t>
            </a:r>
            <a:r>
              <a:rPr lang="sv-SE" dirty="0"/>
              <a:t> </a:t>
            </a:r>
            <a:r>
              <a:rPr lang="sv-SE" dirty="0" err="1"/>
              <a:t>tätä</a:t>
            </a:r>
            <a:r>
              <a:rPr lang="sv-SE" dirty="0"/>
              <a:t> </a:t>
            </a:r>
            <a:r>
              <a:rPr lang="sv-SE" dirty="0" err="1"/>
              <a:t>viestiä</a:t>
            </a:r>
            <a:r>
              <a:rPr lang="sv-SE" dirty="0"/>
              <a:t>!</a:t>
            </a:r>
          </a:p>
        </p:txBody>
      </p:sp>
      <p:sp>
        <p:nvSpPr>
          <p:cNvPr id="8" name="textruta 7"/>
          <p:cNvSpPr txBox="1"/>
          <p:nvPr/>
        </p:nvSpPr>
        <p:spPr>
          <a:xfrm>
            <a:off x="922283" y="3631798"/>
            <a:ext cx="4559233" cy="2185214"/>
          </a:xfrm>
          <a:prstGeom prst="rect">
            <a:avLst/>
          </a:prstGeom>
          <a:noFill/>
        </p:spPr>
        <p:txBody>
          <a:bodyPr wrap="square" rtlCol="0">
            <a:spAutoFit/>
          </a:bodyPr>
          <a:lstStyle/>
          <a:p>
            <a:r>
              <a:rPr lang="sv-SE" sz="2000" b="1" dirty="0" err="1"/>
              <a:t>Nopeuspalkinto</a:t>
            </a:r>
            <a:r>
              <a:rPr lang="sv-SE" sz="2000" b="1" dirty="0"/>
              <a:t> </a:t>
            </a:r>
            <a:r>
              <a:rPr lang="sv-SE" sz="2000" dirty="0"/>
              <a:t>– </a:t>
            </a:r>
            <a:r>
              <a:rPr lang="sv-SE" sz="2000" dirty="0" err="1"/>
              <a:t>Rekisteröi</a:t>
            </a:r>
            <a:r>
              <a:rPr lang="sv-SE" sz="2000" dirty="0"/>
              <a:t> </a:t>
            </a:r>
            <a:r>
              <a:rPr lang="sv-SE" sz="2000" dirty="0" err="1"/>
              <a:t>tehtävä</a:t>
            </a:r>
            <a:r>
              <a:rPr lang="sv-SE" sz="2000" dirty="0"/>
              <a:t> </a:t>
            </a:r>
            <a:r>
              <a:rPr lang="sv-SE" sz="2000" dirty="0" err="1"/>
              <a:t>viimeistään</a:t>
            </a:r>
            <a:r>
              <a:rPr lang="sv-SE" sz="2000" dirty="0"/>
              <a:t> 18. </a:t>
            </a:r>
            <a:r>
              <a:rPr lang="sv-SE" sz="2000" dirty="0" err="1"/>
              <a:t>helmikuuta</a:t>
            </a:r>
            <a:r>
              <a:rPr lang="sv-SE" sz="2000" dirty="0"/>
              <a:t> 2024 </a:t>
            </a:r>
            <a:r>
              <a:rPr lang="sv-SE" sz="2000" dirty="0" err="1"/>
              <a:t>niin</a:t>
            </a:r>
            <a:r>
              <a:rPr lang="sv-SE" sz="2000" dirty="0"/>
              <a:t> </a:t>
            </a:r>
            <a:r>
              <a:rPr lang="sv-SE" sz="2000" dirty="0" err="1"/>
              <a:t>teillä</a:t>
            </a:r>
            <a:r>
              <a:rPr lang="sv-SE" sz="2000" dirty="0"/>
              <a:t> on </a:t>
            </a:r>
            <a:r>
              <a:rPr lang="sv-SE" sz="2000" dirty="0" err="1"/>
              <a:t>mahdollisuus</a:t>
            </a:r>
            <a:r>
              <a:rPr lang="sv-SE" sz="2000" dirty="0"/>
              <a:t> </a:t>
            </a:r>
            <a:r>
              <a:rPr lang="sv-SE" sz="2000" dirty="0" err="1"/>
              <a:t>voittaa</a:t>
            </a:r>
            <a:r>
              <a:rPr lang="sv-SE" sz="2000" dirty="0"/>
              <a:t> </a:t>
            </a:r>
            <a:r>
              <a:rPr lang="sv-SE" sz="2000" dirty="0" err="1"/>
              <a:t>hienoja</a:t>
            </a:r>
            <a:r>
              <a:rPr lang="sv-SE" sz="2000" dirty="0"/>
              <a:t> </a:t>
            </a:r>
            <a:r>
              <a:rPr lang="sv-SE" sz="2000" dirty="0" err="1"/>
              <a:t>palkintoja</a:t>
            </a:r>
            <a:r>
              <a:rPr lang="sv-SE" sz="2000" dirty="0"/>
              <a:t> Tetra </a:t>
            </a:r>
            <a:r>
              <a:rPr lang="sv-SE" sz="2000" dirty="0" err="1"/>
              <a:t>Pakilta</a:t>
            </a:r>
            <a:r>
              <a:rPr lang="sv-SE" sz="2000" dirty="0"/>
              <a:t> ja Fazer </a:t>
            </a:r>
            <a:r>
              <a:rPr lang="sv-SE" sz="2000" dirty="0" err="1"/>
              <a:t>Aidolta</a:t>
            </a:r>
            <a:r>
              <a:rPr lang="sv-SE" sz="2000" dirty="0"/>
              <a:t>!</a:t>
            </a:r>
            <a:endParaRPr lang="sv-SE" sz="2000" b="1" dirty="0"/>
          </a:p>
          <a:p>
            <a:endParaRPr lang="sv-SE" dirty="0"/>
          </a:p>
          <a:p>
            <a:r>
              <a:rPr lang="sv-SE" dirty="0"/>
              <a:t>Lue </a:t>
            </a:r>
            <a:r>
              <a:rPr lang="sv-SE" dirty="0" err="1"/>
              <a:t>lisää</a:t>
            </a:r>
            <a:r>
              <a:rPr lang="sv-SE" dirty="0"/>
              <a:t> </a:t>
            </a:r>
            <a:r>
              <a:rPr lang="sv-SE" dirty="0">
                <a:hlinkClick r:id="rId3"/>
              </a:rPr>
              <a:t>tehtävästä 3</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a:latin typeface="+mj-lt"/>
              </a:rPr>
              <a:t>3. </a:t>
            </a:r>
            <a:r>
              <a:rPr lang="sv-SE" sz="2400" b="1" dirty="0" err="1">
                <a:latin typeface="+mj-lt"/>
              </a:rPr>
              <a:t>Tehtävä</a:t>
            </a:r>
            <a:endParaRPr lang="sv-SE" sz="2400" b="1" dirty="0">
              <a:latin typeface="+mj-lt"/>
            </a:endParaRPr>
          </a:p>
          <a:p>
            <a:r>
              <a:rPr lang="sv-SE" sz="3600" dirty="0" err="1">
                <a:solidFill>
                  <a:schemeClr val="accent2"/>
                </a:solidFill>
                <a:latin typeface="+mj-lt"/>
              </a:rPr>
              <a:t>Kerro</a:t>
            </a:r>
            <a:r>
              <a:rPr lang="sv-SE" sz="3600" dirty="0">
                <a:solidFill>
                  <a:schemeClr val="accent2"/>
                </a:solidFill>
                <a:latin typeface="+mj-lt"/>
              </a:rPr>
              <a:t> </a:t>
            </a:r>
            <a:r>
              <a:rPr lang="sv-SE" sz="3600" dirty="0" err="1">
                <a:solidFill>
                  <a:schemeClr val="accent2"/>
                </a:solidFill>
                <a:latin typeface="+mj-lt"/>
              </a:rPr>
              <a:t>sadalle</a:t>
            </a:r>
            <a:endParaRPr lang="sv-SE" sz="3600" dirty="0">
              <a:solidFill>
                <a:schemeClr val="accent2"/>
              </a:solidFill>
              <a:latin typeface="+mj-lt"/>
            </a:endParaRPr>
          </a:p>
        </p:txBody>
      </p:sp>
      <p:sp>
        <p:nvSpPr>
          <p:cNvPr id="12" name="TextBox 23">
            <a:extLst>
              <a:ext uri="{FF2B5EF4-FFF2-40B4-BE49-F238E27FC236}">
                <a16:creationId xmlns:a16="http://schemas.microsoft.com/office/drawing/2014/main" id="{E8A6DD03-0CC2-C350-1876-F7EDC86CB5FA}"/>
              </a:ext>
            </a:extLst>
          </p:cNvPr>
          <p:cNvSpPr txBox="1"/>
          <p:nvPr/>
        </p:nvSpPr>
        <p:spPr>
          <a:xfrm>
            <a:off x="5453698" y="863656"/>
            <a:ext cx="1793556" cy="338554"/>
          </a:xfrm>
          <a:prstGeom prst="rect">
            <a:avLst/>
          </a:prstGeom>
          <a:noFill/>
          <a:ln w="0" cap="rnd">
            <a:noFill/>
          </a:ln>
        </p:spPr>
        <p:txBody>
          <a:bodyPr wrap="square" rtlCol="0">
            <a:spAutoFit/>
          </a:bodyPr>
          <a:lstStyle/>
          <a:p>
            <a:pPr algn="ctr"/>
            <a:r>
              <a:rPr lang="sv-SE" sz="1600" dirty="0" err="1"/>
              <a:t>Yhteistyössä</a:t>
            </a:r>
            <a:endParaRPr lang="en-GB" sz="1600" dirty="0">
              <a:latin typeface="+mj-lt"/>
            </a:endParaRPr>
          </a:p>
        </p:txBody>
      </p:sp>
      <p:pic>
        <p:nvPicPr>
          <p:cNvPr id="4" name="Bildobjekt 3">
            <a:extLst>
              <a:ext uri="{FF2B5EF4-FFF2-40B4-BE49-F238E27FC236}">
                <a16:creationId xmlns:a16="http://schemas.microsoft.com/office/drawing/2014/main" id="{3F63380F-8C84-B732-C81B-854092B3E24B}"/>
              </a:ext>
            </a:extLst>
          </p:cNvPr>
          <p:cNvPicPr>
            <a:picLocks noChangeAspect="1"/>
          </p:cNvPicPr>
          <p:nvPr/>
        </p:nvPicPr>
        <p:blipFill>
          <a:blip r:embed="rId4"/>
          <a:srcRect/>
          <a:stretch/>
        </p:blipFill>
        <p:spPr>
          <a:xfrm>
            <a:off x="7382624" y="498144"/>
            <a:ext cx="903099" cy="1070059"/>
          </a:xfrm>
          <a:prstGeom prst="rect">
            <a:avLst/>
          </a:prstGeom>
        </p:spPr>
      </p:pic>
      <p:pic>
        <p:nvPicPr>
          <p:cNvPr id="5" name="Bildobjekt 4" descr="En bild som visar klädsel, kvinna, person, kollage&#10;&#10;Automatiskt genererad beskrivning">
            <a:extLst>
              <a:ext uri="{FF2B5EF4-FFF2-40B4-BE49-F238E27FC236}">
                <a16:creationId xmlns:a16="http://schemas.microsoft.com/office/drawing/2014/main" id="{87F70F55-2DA9-DA97-0A87-1865D9EE8549}"/>
              </a:ext>
            </a:extLst>
          </p:cNvPr>
          <p:cNvPicPr>
            <a:picLocks noChangeAspect="1"/>
          </p:cNvPicPr>
          <p:nvPr/>
        </p:nvPicPr>
        <p:blipFill>
          <a:blip r:embed="rId5"/>
          <a:stretch>
            <a:fillRect/>
          </a:stretch>
        </p:blipFill>
        <p:spPr>
          <a:xfrm rot="21201342">
            <a:off x="8285723" y="2759384"/>
            <a:ext cx="3083879" cy="3083879"/>
          </a:xfrm>
          <a:prstGeom prst="rect">
            <a:avLst/>
          </a:prstGeom>
        </p:spPr>
      </p:pic>
      <p:pic>
        <p:nvPicPr>
          <p:cNvPr id="11" name="Bildobjekt 10" descr="En bild som visar kollage, hjul, fotbeklädnader, konst&#10;&#10;Automatiskt genererad beskrivning">
            <a:extLst>
              <a:ext uri="{FF2B5EF4-FFF2-40B4-BE49-F238E27FC236}">
                <a16:creationId xmlns:a16="http://schemas.microsoft.com/office/drawing/2014/main" id="{8D67C2C6-2EA5-DABF-0633-EC1DCB7EFBCB}"/>
              </a:ext>
            </a:extLst>
          </p:cNvPr>
          <p:cNvPicPr>
            <a:picLocks noChangeAspect="1"/>
          </p:cNvPicPr>
          <p:nvPr/>
        </p:nvPicPr>
        <p:blipFill>
          <a:blip r:embed="rId6"/>
          <a:stretch>
            <a:fillRect/>
          </a:stretch>
        </p:blipFill>
        <p:spPr>
          <a:xfrm rot="435415">
            <a:off x="6119290" y="1955894"/>
            <a:ext cx="2757627" cy="2757627"/>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03725" y="2378218"/>
            <a:ext cx="4562158" cy="1477328"/>
          </a:xfrm>
          <a:prstGeom prst="rect">
            <a:avLst/>
          </a:prstGeom>
          <a:noFill/>
        </p:spPr>
        <p:txBody>
          <a:bodyPr wrap="square" rtlCol="0">
            <a:spAutoFit/>
          </a:bodyPr>
          <a:lstStyle/>
          <a:p>
            <a:pPr marL="285750" indent="-285750">
              <a:buFont typeface="Arial" panose="020B0604020202020204" pitchFamily="34" charset="0"/>
              <a:buChar char="•"/>
            </a:pPr>
            <a:r>
              <a:rPr lang="sv-SE" dirty="0" err="1"/>
              <a:t>Tukea</a:t>
            </a:r>
            <a:r>
              <a:rPr lang="sv-SE" dirty="0"/>
              <a:t> </a:t>
            </a:r>
            <a:r>
              <a:rPr lang="sv-SE" dirty="0" err="1"/>
              <a:t>ympäristöystävällisempään</a:t>
            </a:r>
            <a:r>
              <a:rPr lang="sv-SE" dirty="0"/>
              <a:t> </a:t>
            </a:r>
            <a:r>
              <a:rPr lang="sv-SE" dirty="0" err="1"/>
              <a:t>kouluun</a:t>
            </a:r>
            <a:r>
              <a:rPr lang="sv-SE" dirty="0"/>
              <a:t>, </a:t>
            </a:r>
            <a:r>
              <a:rPr lang="sv-SE" dirty="0" err="1"/>
              <a:t>arvo</a:t>
            </a:r>
            <a:r>
              <a:rPr lang="sv-SE" dirty="0"/>
              <a:t> 1000 </a:t>
            </a:r>
            <a:r>
              <a:rPr lang="sv-SE" dirty="0" err="1"/>
              <a:t>euroa</a:t>
            </a:r>
            <a:r>
              <a:rPr lang="sv-SE" dirty="0"/>
              <a:t> (</a:t>
            </a:r>
            <a:r>
              <a:rPr lang="sv-SE" dirty="0" err="1"/>
              <a:t>luokat</a:t>
            </a:r>
            <a:r>
              <a:rPr lang="sv-SE" dirty="0"/>
              <a:t> 1-3)</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1000 </a:t>
            </a:r>
            <a:r>
              <a:rPr lang="sv-SE" dirty="0" err="1"/>
              <a:t>euroa</a:t>
            </a:r>
            <a:r>
              <a:rPr lang="sv-SE" dirty="0"/>
              <a:t> </a:t>
            </a:r>
            <a:r>
              <a:rPr lang="sv-SE" dirty="0" err="1"/>
              <a:t>yhteisen</a:t>
            </a:r>
            <a:r>
              <a:rPr lang="sv-SE" dirty="0"/>
              <a:t> </a:t>
            </a:r>
            <a:r>
              <a:rPr lang="sv-SE" dirty="0" err="1"/>
              <a:t>elämystapahtuman</a:t>
            </a:r>
            <a:r>
              <a:rPr lang="sv-SE" dirty="0"/>
              <a:t> </a:t>
            </a:r>
            <a:r>
              <a:rPr lang="sv-SE" dirty="0" err="1"/>
              <a:t>järjestämiseksi</a:t>
            </a:r>
            <a:r>
              <a:rPr lang="sv-SE" dirty="0"/>
              <a:t> (</a:t>
            </a:r>
            <a:r>
              <a:rPr lang="sv-SE" dirty="0" err="1"/>
              <a:t>luokat</a:t>
            </a:r>
            <a:r>
              <a:rPr lang="sv-SE" dirty="0"/>
              <a:t> 4-6)</a:t>
            </a:r>
          </a:p>
        </p:txBody>
      </p:sp>
      <p:sp>
        <p:nvSpPr>
          <p:cNvPr id="2" name="textruta 1"/>
          <p:cNvSpPr txBox="1"/>
          <p:nvPr/>
        </p:nvSpPr>
        <p:spPr>
          <a:xfrm>
            <a:off x="921837" y="5077060"/>
            <a:ext cx="7812259" cy="646331"/>
          </a:xfrm>
          <a:prstGeom prst="rect">
            <a:avLst/>
          </a:prstGeom>
          <a:noFill/>
        </p:spPr>
        <p:txBody>
          <a:bodyPr wrap="square" rtlCol="0">
            <a:spAutoFit/>
          </a:bodyPr>
          <a:lstStyle/>
          <a:p>
            <a:r>
              <a:rPr lang="sv-SE" i="1" dirty="0" err="1"/>
              <a:t>Pssst</a:t>
            </a:r>
            <a:r>
              <a:rPr lang="sv-SE" i="1" dirty="0"/>
              <a:t>… </a:t>
            </a:r>
            <a:r>
              <a:rPr lang="sv-SE" i="1" dirty="0" err="1"/>
              <a:t>Muistaakaa</a:t>
            </a:r>
            <a:r>
              <a:rPr lang="sv-SE" i="1" dirty="0"/>
              <a:t> </a:t>
            </a:r>
            <a:r>
              <a:rPr lang="sv-SE" i="1" dirty="0" err="1"/>
              <a:t>että</a:t>
            </a:r>
            <a:r>
              <a:rPr lang="sv-SE" i="1" dirty="0"/>
              <a:t>, </a:t>
            </a:r>
            <a:r>
              <a:rPr lang="sv-SE" i="1" dirty="0" err="1"/>
              <a:t>kilpailutehtävien</a:t>
            </a:r>
            <a:r>
              <a:rPr lang="sv-SE" i="1" dirty="0"/>
              <a:t> </a:t>
            </a:r>
            <a:r>
              <a:rPr lang="sv-SE" i="1" dirty="0" err="1"/>
              <a:t>yhteydessä</a:t>
            </a:r>
            <a:r>
              <a:rPr lang="sv-SE" i="1" dirty="0"/>
              <a:t> </a:t>
            </a:r>
            <a:r>
              <a:rPr lang="sv-SE" i="1" dirty="0" err="1"/>
              <a:t>voitte</a:t>
            </a:r>
            <a:r>
              <a:rPr lang="sv-SE" i="1" dirty="0"/>
              <a:t> </a:t>
            </a:r>
            <a:r>
              <a:rPr lang="sv-SE" i="1" dirty="0" err="1"/>
              <a:t>osallistua</a:t>
            </a:r>
            <a:r>
              <a:rPr lang="sv-SE" i="1" dirty="0"/>
              <a:t> </a:t>
            </a:r>
            <a:r>
              <a:rPr lang="sv-SE" i="1" dirty="0" err="1"/>
              <a:t>nopeuskilpailuihin</a:t>
            </a:r>
            <a:r>
              <a:rPr lang="sv-SE" i="1" dirty="0"/>
              <a:t>, </a:t>
            </a:r>
            <a:r>
              <a:rPr lang="sv-SE" i="1" dirty="0" err="1"/>
              <a:t>joissa</a:t>
            </a:r>
            <a:r>
              <a:rPr lang="sv-SE" i="1" dirty="0"/>
              <a:t> </a:t>
            </a:r>
            <a:r>
              <a:rPr lang="sv-SE" i="1" dirty="0" err="1"/>
              <a:t>luokkalla</a:t>
            </a:r>
            <a:r>
              <a:rPr lang="sv-SE" i="1" dirty="0"/>
              <a:t> on </a:t>
            </a:r>
            <a:r>
              <a:rPr lang="sv-SE" i="1" dirty="0" err="1"/>
              <a:t>mahdollisuus</a:t>
            </a:r>
            <a:r>
              <a:rPr lang="sv-SE" i="1" dirty="0"/>
              <a:t> </a:t>
            </a:r>
            <a:r>
              <a:rPr lang="sv-SE" i="1" dirty="0" err="1"/>
              <a:t>voittaa</a:t>
            </a:r>
            <a:r>
              <a:rPr lang="sv-SE" i="1" dirty="0"/>
              <a:t> </a:t>
            </a:r>
            <a:r>
              <a:rPr lang="sv-SE" i="1" dirty="0" err="1"/>
              <a:t>lisää</a:t>
            </a:r>
            <a:r>
              <a:rPr lang="sv-SE" i="1" dirty="0"/>
              <a:t> </a:t>
            </a:r>
            <a:r>
              <a:rPr lang="sv-SE" i="1" dirty="0" err="1"/>
              <a:t>palkintoja</a:t>
            </a:r>
            <a:r>
              <a:rPr lang="sv-SE" i="1" dirty="0"/>
              <a:t>!</a:t>
            </a:r>
          </a:p>
        </p:txBody>
      </p:sp>
      <p:sp>
        <p:nvSpPr>
          <p:cNvPr id="9" name="TextBox 19"/>
          <p:cNvSpPr txBox="1"/>
          <p:nvPr/>
        </p:nvSpPr>
        <p:spPr>
          <a:xfrm>
            <a:off x="2303725" y="1720790"/>
            <a:ext cx="4227987" cy="584775"/>
          </a:xfrm>
          <a:prstGeom prst="rect">
            <a:avLst/>
          </a:prstGeom>
          <a:noFill/>
        </p:spPr>
        <p:txBody>
          <a:bodyPr wrap="square" rtlCol="0">
            <a:spAutoFit/>
          </a:bodyPr>
          <a:lstStyle/>
          <a:p>
            <a:r>
              <a:rPr lang="sv-SE" sz="3200" b="1" dirty="0" err="1">
                <a:latin typeface="+mj-lt"/>
              </a:rPr>
              <a:t>Mitä</a:t>
            </a:r>
            <a:r>
              <a:rPr lang="sv-SE" sz="3200" b="1" dirty="0">
                <a:latin typeface="+mj-lt"/>
              </a:rPr>
              <a:t> </a:t>
            </a:r>
            <a:r>
              <a:rPr lang="sv-SE" sz="3200" b="1" dirty="0" err="1">
                <a:latin typeface="+mj-lt"/>
              </a:rPr>
              <a:t>voi</a:t>
            </a:r>
            <a:r>
              <a:rPr lang="sv-SE" sz="3200" b="1" dirty="0">
                <a:latin typeface="+mj-lt"/>
              </a:rPr>
              <a:t> </a:t>
            </a:r>
            <a:r>
              <a:rPr lang="sv-SE" sz="3200" b="1" dirty="0" err="1">
                <a:latin typeface="+mj-lt"/>
              </a:rPr>
              <a:t>voittaa</a:t>
            </a:r>
            <a:r>
              <a:rPr lang="sv-SE" sz="3200" b="1" dirty="0">
                <a:latin typeface="+mj-lt"/>
              </a:rPr>
              <a:t>?</a:t>
            </a:r>
          </a:p>
        </p:txBody>
      </p:sp>
      <p:pic>
        <p:nvPicPr>
          <p:cNvPr id="3" name="Bildobjekt 2">
            <a:extLst>
              <a:ext uri="{FF2B5EF4-FFF2-40B4-BE49-F238E27FC236}">
                <a16:creationId xmlns:a16="http://schemas.microsoft.com/office/drawing/2014/main" id="{84E490B4-EC32-2011-DD04-1D17AE97D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960" y="857610"/>
            <a:ext cx="3776538" cy="4168179"/>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08904" y="2392010"/>
            <a:ext cx="5235284" cy="2073979"/>
          </a:xfrm>
        </p:spPr>
        <p:txBody>
          <a:bodyPr>
            <a:normAutofit/>
          </a:bodyPr>
          <a:lstStyle/>
          <a:p>
            <a:pPr marL="0" indent="0">
              <a:buNone/>
            </a:pPr>
            <a:r>
              <a:rPr lang="sv-SE" b="1" dirty="0" err="1"/>
              <a:t>Tsemppiä</a:t>
            </a:r>
            <a:r>
              <a:rPr lang="sv-SE" b="1" dirty="0"/>
              <a:t> </a:t>
            </a:r>
            <a:r>
              <a:rPr lang="sv-SE" b="1" dirty="0" err="1"/>
              <a:t>kierrättämiseen</a:t>
            </a:r>
            <a:r>
              <a:rPr lang="sv-SE" b="1" dirty="0"/>
              <a:t> </a:t>
            </a:r>
            <a:r>
              <a:rPr lang="sv-SE" b="1" dirty="0" err="1"/>
              <a:t>toivoo</a:t>
            </a:r>
            <a:r>
              <a:rPr lang="sv-SE" b="1" dirty="0"/>
              <a:t> Tetra Pak, </a:t>
            </a:r>
            <a:r>
              <a:rPr lang="sv-SE" b="1" dirty="0" err="1"/>
              <a:t>Rinki</a:t>
            </a:r>
            <a:r>
              <a:rPr lang="sv-SE" b="1" dirty="0"/>
              <a:t>, </a:t>
            </a:r>
            <a:r>
              <a:rPr lang="sv-SE" b="1" dirty="0" err="1"/>
              <a:t>Eckes</a:t>
            </a:r>
            <a:r>
              <a:rPr lang="sv-SE" b="1" dirty="0"/>
              <a:t> Granini ja Fazer </a:t>
            </a:r>
            <a:r>
              <a:rPr lang="sv-SE" b="1" dirty="0" err="1"/>
              <a:t>Aito</a:t>
            </a:r>
            <a:r>
              <a:rPr lang="sv-SE" b="1" dirty="0"/>
              <a:t>!</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1622349" y="646352"/>
            <a:ext cx="3509326" cy="5104473"/>
          </a:xfrm>
          <a:prstGeom prst="rect">
            <a:avLst/>
          </a:prstGeom>
        </p:spPr>
      </p:pic>
      <p:sp>
        <p:nvSpPr>
          <p:cNvPr id="4" name="textruta 3">
            <a:extLst>
              <a:ext uri="{FF2B5EF4-FFF2-40B4-BE49-F238E27FC236}">
                <a16:creationId xmlns:a16="http://schemas.microsoft.com/office/drawing/2014/main" id="{853264B0-1BC0-313D-C844-BF7771BC6A50}"/>
              </a:ext>
            </a:extLst>
          </p:cNvPr>
          <p:cNvSpPr txBox="1"/>
          <p:nvPr/>
        </p:nvSpPr>
        <p:spPr>
          <a:xfrm>
            <a:off x="5565227" y="5627714"/>
            <a:ext cx="5751446" cy="246221"/>
          </a:xfrm>
          <a:prstGeom prst="rect">
            <a:avLst/>
          </a:prstGeom>
          <a:noFill/>
        </p:spPr>
        <p:txBody>
          <a:bodyPr wrap="none" lIns="0" tIns="0" rIns="0" bIns="0" rtlCol="0">
            <a:spAutoFit/>
          </a:bodyPr>
          <a:lstStyle/>
          <a:p>
            <a:r>
              <a:rPr lang="en-GB" sz="1600" dirty="0" err="1">
                <a:solidFill>
                  <a:schemeClr val="accent2"/>
                </a:solidFill>
              </a:rPr>
              <a:t>Lisää</a:t>
            </a:r>
            <a:r>
              <a:rPr lang="en-GB" sz="1600" dirty="0">
                <a:solidFill>
                  <a:schemeClr val="accent2"/>
                </a:solidFill>
              </a:rPr>
              <a:t> </a:t>
            </a:r>
            <a:r>
              <a:rPr lang="en-GB" sz="1600" dirty="0" err="1">
                <a:solidFill>
                  <a:schemeClr val="accent2"/>
                </a:solidFill>
              </a:rPr>
              <a:t>tietoa</a:t>
            </a:r>
            <a:r>
              <a:rPr lang="en-GB" sz="1600" dirty="0">
                <a:solidFill>
                  <a:schemeClr val="accent2"/>
                </a:solidFill>
              </a:rPr>
              <a:t> </a:t>
            </a:r>
            <a:r>
              <a:rPr lang="en-GB" sz="1600" dirty="0" err="1">
                <a:solidFill>
                  <a:schemeClr val="accent2"/>
                </a:solidFill>
              </a:rPr>
              <a:t>kilpailusta</a:t>
            </a:r>
            <a:r>
              <a:rPr lang="en-GB" sz="1600" dirty="0">
                <a:solidFill>
                  <a:schemeClr val="accent2"/>
                </a:solidFill>
              </a:rPr>
              <a:t> </a:t>
            </a:r>
            <a:r>
              <a:rPr lang="en-GB" sz="1600" dirty="0" err="1">
                <a:solidFill>
                  <a:schemeClr val="accent2"/>
                </a:solidFill>
              </a:rPr>
              <a:t>löydät</a:t>
            </a:r>
            <a:r>
              <a:rPr lang="en-GB" sz="1600" dirty="0">
                <a:solidFill>
                  <a:schemeClr val="accent2"/>
                </a:solidFill>
              </a:rPr>
              <a:t> </a:t>
            </a:r>
            <a:r>
              <a:rPr lang="en-GB" sz="1600" dirty="0" err="1">
                <a:solidFill>
                  <a:schemeClr val="accent2"/>
                </a:solidFill>
              </a:rPr>
              <a:t>osoitteessa</a:t>
            </a:r>
            <a:r>
              <a:rPr lang="en-GB" sz="1600" dirty="0">
                <a:solidFill>
                  <a:schemeClr val="accent2"/>
                </a:solidFill>
              </a:rPr>
              <a:t> </a:t>
            </a:r>
            <a:r>
              <a:rPr lang="en-GB" sz="1600" dirty="0">
                <a:solidFill>
                  <a:schemeClr val="accent2"/>
                </a:solidFill>
                <a:hlinkClick r:id="rId4">
                  <a:extLst>
                    <a:ext uri="{A12FA001-AC4F-418D-AE19-62706E023703}">
                      <ahyp:hlinkClr xmlns:ahyp="http://schemas.microsoft.com/office/drawing/2018/hyperlinkcolor" val="tx"/>
                    </a:ext>
                  </a:extLst>
                </a:hlinkClick>
              </a:rPr>
              <a:t>www.kartonkikilpailu.fi</a:t>
            </a:r>
            <a:endParaRPr lang="sv-SE" sz="1600" dirty="0">
              <a:solidFill>
                <a:schemeClr val="accent2"/>
              </a:solidFill>
            </a:endParaRPr>
          </a:p>
        </p:txBody>
      </p:sp>
      <p:pic>
        <p:nvPicPr>
          <p:cNvPr id="6" name="Bildobjekt 5" descr="En bild som visar cirkel, Grafik, symbol, Teckensnitt&#10;&#10;Automatiskt genererad beskrivning">
            <a:extLst>
              <a:ext uri="{FF2B5EF4-FFF2-40B4-BE49-F238E27FC236}">
                <a16:creationId xmlns:a16="http://schemas.microsoft.com/office/drawing/2014/main" id="{E7FDE9BA-6C7F-13E7-A45E-657A48E78165}"/>
              </a:ext>
            </a:extLst>
          </p:cNvPr>
          <p:cNvPicPr>
            <a:picLocks noChangeAspect="1"/>
          </p:cNvPicPr>
          <p:nvPr/>
        </p:nvPicPr>
        <p:blipFill>
          <a:blip r:embed="rId5"/>
          <a:stretch>
            <a:fillRect/>
          </a:stretch>
        </p:blipFill>
        <p:spPr>
          <a:xfrm>
            <a:off x="5061606" y="5529861"/>
            <a:ext cx="441925" cy="441925"/>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2" name="TextBox 11">
            <a:extLst>
              <a:ext uri="{FF2B5EF4-FFF2-40B4-BE49-F238E27FC236}">
                <a16:creationId xmlns:a16="http://schemas.microsoft.com/office/drawing/2014/main" id="{4EC681E6-DCBC-EA7D-7207-018C64558574}"/>
              </a:ext>
            </a:extLst>
          </p:cNvPr>
          <p:cNvSpPr txBox="1"/>
          <p:nvPr/>
        </p:nvSpPr>
        <p:spPr>
          <a:xfrm>
            <a:off x="665669" y="626498"/>
            <a:ext cx="6381517" cy="1077218"/>
          </a:xfrm>
          <a:prstGeom prst="rect">
            <a:avLst/>
          </a:prstGeom>
          <a:noFill/>
        </p:spPr>
        <p:txBody>
          <a:bodyPr wrap="square" rtlCol="0">
            <a:spAutoFit/>
          </a:bodyPr>
          <a:lstStyle/>
          <a:p>
            <a:r>
              <a:rPr lang="sv-SE" sz="3200" b="1" dirty="0" err="1"/>
              <a:t>Ottakaa</a:t>
            </a:r>
            <a:r>
              <a:rPr lang="sv-SE" sz="3200" b="1" dirty="0"/>
              <a:t> </a:t>
            </a:r>
            <a:r>
              <a:rPr lang="sv-SE" sz="3200" b="1" dirty="0" err="1"/>
              <a:t>haaste</a:t>
            </a:r>
            <a:r>
              <a:rPr lang="sv-SE" sz="3200" b="1" dirty="0"/>
              <a:t> </a:t>
            </a:r>
            <a:r>
              <a:rPr lang="sv-SE" sz="3200" b="1" dirty="0" err="1"/>
              <a:t>vastaan</a:t>
            </a:r>
            <a:r>
              <a:rPr lang="sv-SE" sz="3200" b="1" dirty="0"/>
              <a:t> ja </a:t>
            </a:r>
            <a:br>
              <a:rPr lang="sv-SE" sz="3200" b="1" dirty="0"/>
            </a:br>
            <a:r>
              <a:rPr lang="sv-SE" sz="3200" b="1" dirty="0" err="1"/>
              <a:t>osallistukaa</a:t>
            </a:r>
            <a:r>
              <a:rPr lang="sv-SE" sz="3200" b="1" dirty="0"/>
              <a:t> </a:t>
            </a:r>
            <a:r>
              <a:rPr lang="sv-SE" sz="3200" b="1" dirty="0" err="1"/>
              <a:t>Kartonkikilpailu</a:t>
            </a:r>
            <a:endParaRPr lang="sv-SE" sz="3200" b="1" dirty="0"/>
          </a:p>
        </p:txBody>
      </p:sp>
      <p:sp>
        <p:nvSpPr>
          <p:cNvPr id="6" name="Rektangel med rundade hörn 5">
            <a:extLst>
              <a:ext uri="{FF2B5EF4-FFF2-40B4-BE49-F238E27FC236}">
                <a16:creationId xmlns:a16="http://schemas.microsoft.com/office/drawing/2014/main" id="{09FC359E-F944-0F7A-4BF9-6002858F3AD5}"/>
              </a:ext>
            </a:extLst>
          </p:cNvPr>
          <p:cNvSpPr/>
          <p:nvPr/>
        </p:nvSpPr>
        <p:spPr>
          <a:xfrm>
            <a:off x="8041912" y="1324733"/>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9C67CBC0-CF31-A5AD-EB91-275F37E544E4}"/>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1">
            <a:extLst>
              <a:ext uri="{FF2B5EF4-FFF2-40B4-BE49-F238E27FC236}">
                <a16:creationId xmlns:a16="http://schemas.microsoft.com/office/drawing/2014/main" id="{086A6F2F-71B8-2EE9-ACE5-F98D2740694B}"/>
              </a:ext>
            </a:extLst>
          </p:cNvPr>
          <p:cNvSpPr txBox="1"/>
          <p:nvPr/>
        </p:nvSpPr>
        <p:spPr>
          <a:xfrm>
            <a:off x="8268804" y="1385813"/>
            <a:ext cx="2428095" cy="1938992"/>
          </a:xfrm>
          <a:prstGeom prst="rect">
            <a:avLst/>
          </a:prstGeom>
          <a:noFill/>
        </p:spPr>
        <p:txBody>
          <a:bodyPr wrap="square" rtlCol="0">
            <a:spAutoFit/>
          </a:bodyPr>
          <a:lstStyle/>
          <a:p>
            <a:r>
              <a:rPr lang="sv-SE" sz="2400" b="1" dirty="0" err="1">
                <a:solidFill>
                  <a:schemeClr val="bg1"/>
                </a:solidFill>
              </a:rPr>
              <a:t>Muista</a:t>
            </a:r>
            <a:r>
              <a:rPr lang="sv-SE" sz="2400" b="1" dirty="0">
                <a:solidFill>
                  <a:schemeClr val="bg1"/>
                </a:solidFill>
              </a:rPr>
              <a:t> </a:t>
            </a:r>
            <a:r>
              <a:rPr lang="sv-SE" sz="2400" b="1" dirty="0" err="1">
                <a:solidFill>
                  <a:schemeClr val="bg1"/>
                </a:solidFill>
              </a:rPr>
              <a:t>litistää</a:t>
            </a:r>
            <a:r>
              <a:rPr lang="sv-SE" sz="2400" b="1" dirty="0">
                <a:solidFill>
                  <a:schemeClr val="bg1"/>
                </a:solidFill>
              </a:rPr>
              <a:t> </a:t>
            </a:r>
            <a:r>
              <a:rPr lang="sv-SE" sz="2400" b="1" dirty="0" err="1">
                <a:solidFill>
                  <a:schemeClr val="bg1"/>
                </a:solidFill>
              </a:rPr>
              <a:t>minut,ennen</a:t>
            </a:r>
            <a:r>
              <a:rPr lang="sv-SE" sz="2400" b="1" dirty="0">
                <a:solidFill>
                  <a:schemeClr val="bg1"/>
                </a:solidFill>
              </a:rPr>
              <a:t> </a:t>
            </a:r>
            <a:r>
              <a:rPr lang="sv-SE" sz="2400" b="1" dirty="0" err="1">
                <a:solidFill>
                  <a:schemeClr val="bg1"/>
                </a:solidFill>
              </a:rPr>
              <a:t>kuin</a:t>
            </a:r>
            <a:r>
              <a:rPr lang="sv-SE" sz="2400" b="1" dirty="0">
                <a:solidFill>
                  <a:schemeClr val="bg1"/>
                </a:solidFill>
              </a:rPr>
              <a:t> </a:t>
            </a:r>
            <a:r>
              <a:rPr lang="sv-SE" sz="2400" b="1" dirty="0" err="1">
                <a:solidFill>
                  <a:schemeClr val="bg1"/>
                </a:solidFill>
              </a:rPr>
              <a:t>palautat</a:t>
            </a:r>
            <a:r>
              <a:rPr lang="sv-SE" sz="2400" b="1" dirty="0">
                <a:solidFill>
                  <a:schemeClr val="bg1"/>
                </a:solidFill>
              </a:rPr>
              <a:t> minut!</a:t>
            </a:r>
          </a:p>
          <a:p>
            <a:endParaRPr lang="sv-SE" sz="2400" b="1" dirty="0">
              <a:solidFill>
                <a:schemeClr val="bg1"/>
              </a:solidFill>
            </a:endParaRPr>
          </a:p>
        </p:txBody>
      </p:sp>
    </p:spTree>
    <p:extLst>
      <p:ext uri="{BB962C8B-B14F-4D97-AF65-F5344CB8AC3E}">
        <p14:creationId xmlns:p14="http://schemas.microsoft.com/office/powerpoint/2010/main" val="90882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6567469" y="1006190"/>
            <a:ext cx="3900834"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237241" y="2420814"/>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6707190" y="1135144"/>
            <a:ext cx="3666519" cy="1200329"/>
          </a:xfrm>
          <a:prstGeom prst="rect">
            <a:avLst/>
          </a:prstGeom>
          <a:noFill/>
        </p:spPr>
        <p:txBody>
          <a:bodyPr wrap="square" rtlCol="0">
            <a:spAutoFit/>
          </a:bodyPr>
          <a:lstStyle/>
          <a:p>
            <a:r>
              <a:rPr lang="sv-SE" sz="2400" b="1" dirty="0">
                <a:solidFill>
                  <a:schemeClr val="bg1"/>
                </a:solidFill>
              </a:rPr>
              <a:t>Meitä on </a:t>
            </a:r>
            <a:r>
              <a:rPr lang="sv-SE" sz="2400" b="1" dirty="0" err="1">
                <a:solidFill>
                  <a:schemeClr val="bg1"/>
                </a:solidFill>
              </a:rPr>
              <a:t>olemassa</a:t>
            </a:r>
            <a:r>
              <a:rPr lang="sv-SE" sz="2400" b="1" dirty="0">
                <a:solidFill>
                  <a:schemeClr val="bg1"/>
                </a:solidFill>
              </a:rPr>
              <a:t> </a:t>
            </a:r>
            <a:r>
              <a:rPr lang="sv-SE" sz="2400" b="1" dirty="0" err="1">
                <a:solidFill>
                  <a:schemeClr val="bg1"/>
                </a:solidFill>
              </a:rPr>
              <a:t>eri</a:t>
            </a:r>
            <a:r>
              <a:rPr lang="sv-SE" sz="2400" b="1" dirty="0">
                <a:solidFill>
                  <a:schemeClr val="bg1"/>
                </a:solidFill>
              </a:rPr>
              <a:t> </a:t>
            </a:r>
            <a:r>
              <a:rPr lang="sv-SE" sz="2400" b="1" dirty="0" err="1">
                <a:solidFill>
                  <a:schemeClr val="bg1"/>
                </a:solidFill>
              </a:rPr>
              <a:t>kokoisina</a:t>
            </a:r>
            <a:r>
              <a:rPr lang="sv-SE" sz="2400" b="1" dirty="0">
                <a:solidFill>
                  <a:schemeClr val="bg1"/>
                </a:solidFill>
              </a:rPr>
              <a:t> ja </a:t>
            </a:r>
            <a:r>
              <a:rPr lang="sv-SE" sz="2400" b="1" dirty="0" err="1">
                <a:solidFill>
                  <a:schemeClr val="bg1"/>
                </a:solidFill>
              </a:rPr>
              <a:t>muotoisina</a:t>
            </a:r>
            <a:endParaRPr lang="sv-SE" sz="2400" b="1" dirty="0">
              <a:solidFill>
                <a:schemeClr val="bg1"/>
              </a:solidFill>
            </a:endParaRPr>
          </a:p>
          <a:p>
            <a:r>
              <a:rPr lang="sv-SE" sz="2400" b="1" dirty="0">
                <a:solidFill>
                  <a:schemeClr val="bg1"/>
                </a:solidFill>
              </a:rPr>
              <a:t>- </a:t>
            </a:r>
            <a:r>
              <a:rPr lang="sv-SE" sz="2400" b="1" dirty="0" err="1">
                <a:solidFill>
                  <a:schemeClr val="bg1"/>
                </a:solidFill>
              </a:rPr>
              <a:t>tiedätkö</a:t>
            </a:r>
            <a:r>
              <a:rPr lang="sv-SE" sz="2400" b="1" dirty="0">
                <a:solidFill>
                  <a:schemeClr val="bg1"/>
                </a:solidFill>
              </a:rPr>
              <a:t> </a:t>
            </a:r>
            <a:r>
              <a:rPr lang="sv-SE" sz="2400" b="1" dirty="0" err="1">
                <a:solidFill>
                  <a:schemeClr val="bg1"/>
                </a:solidFill>
              </a:rPr>
              <a:t>miksi</a:t>
            </a:r>
            <a:r>
              <a:rPr lang="sv-SE" sz="2400" b="1" dirty="0">
                <a:solidFill>
                  <a:schemeClr val="bg1"/>
                </a:solidFill>
              </a:rPr>
              <a:t>?</a:t>
            </a: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6676" b="6676"/>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8" y="3338416"/>
            <a:ext cx="3189000" cy="2206599"/>
          </a:xfrm>
        </p:spPr>
        <p:txBody>
          <a:bodyPr>
            <a:noAutofit/>
          </a:bodyPr>
          <a:lstStyle/>
          <a:p>
            <a:pPr marL="228594" indent="-228594">
              <a:buFontTx/>
              <a:buChar char="-"/>
            </a:pPr>
            <a:r>
              <a:rPr lang="sv-SE" sz="1600" dirty="0" err="1"/>
              <a:t>Mitä</a:t>
            </a:r>
            <a:r>
              <a:rPr lang="sv-SE" sz="1600" dirty="0"/>
              <a:t> </a:t>
            </a:r>
            <a:r>
              <a:rPr lang="sv-SE" sz="1600" dirty="0" err="1"/>
              <a:t>ruokahävikki</a:t>
            </a:r>
            <a:r>
              <a:rPr lang="sv-SE" sz="1600" dirty="0"/>
              <a:t> </a:t>
            </a:r>
            <a:r>
              <a:rPr lang="sv-SE" sz="1600" dirty="0" err="1"/>
              <a:t>tarkoitta</a:t>
            </a:r>
            <a:r>
              <a:rPr lang="sv-SE" sz="1600" dirty="0"/>
              <a:t>? </a:t>
            </a:r>
          </a:p>
          <a:p>
            <a:pPr marL="228594" indent="-228594">
              <a:buFontTx/>
              <a:buChar char="-"/>
            </a:pPr>
            <a:r>
              <a:rPr lang="sv-SE" sz="1600" dirty="0" err="1"/>
              <a:t>Voiko</a:t>
            </a:r>
            <a:r>
              <a:rPr lang="sv-SE" sz="1600" dirty="0"/>
              <a:t> </a:t>
            </a:r>
            <a:r>
              <a:rPr lang="sv-SE" sz="1600" dirty="0" err="1"/>
              <a:t>pakkaukset</a:t>
            </a:r>
            <a:r>
              <a:rPr lang="sv-SE" sz="1600" dirty="0"/>
              <a:t> </a:t>
            </a:r>
            <a:r>
              <a:rPr lang="sv-SE" sz="1600" dirty="0" err="1"/>
              <a:t>vaikuttaa</a:t>
            </a:r>
            <a:r>
              <a:rPr lang="sv-SE" sz="1600" dirty="0"/>
              <a:t> </a:t>
            </a:r>
            <a:r>
              <a:rPr lang="sv-SE" sz="1600" dirty="0" err="1"/>
              <a:t>ruokahävikin</a:t>
            </a:r>
            <a:r>
              <a:rPr lang="sv-SE" sz="1600" dirty="0"/>
              <a:t> </a:t>
            </a:r>
            <a:r>
              <a:rPr lang="sv-SE" sz="1600" dirty="0" err="1"/>
              <a:t>vähentämiseen</a:t>
            </a:r>
            <a:r>
              <a:rPr lang="sv-SE" sz="1600" dirty="0"/>
              <a:t>? </a:t>
            </a:r>
          </a:p>
          <a:p>
            <a:pPr marL="228594" indent="-228594">
              <a:buFontTx/>
              <a:buChar char="-"/>
            </a:pPr>
            <a:r>
              <a:rPr lang="sv-SE" sz="1600" dirty="0" err="1"/>
              <a:t>Miten</a:t>
            </a:r>
            <a:r>
              <a:rPr lang="sv-SE" sz="1600" dirty="0"/>
              <a:t> </a:t>
            </a:r>
            <a:r>
              <a:rPr lang="sv-SE" sz="1600" dirty="0" err="1"/>
              <a:t>voit</a:t>
            </a:r>
            <a:r>
              <a:rPr lang="sv-SE" sz="1600" dirty="0"/>
              <a:t> </a:t>
            </a:r>
            <a:r>
              <a:rPr lang="sv-SE" sz="1600" dirty="0" err="1"/>
              <a:t>vähentää</a:t>
            </a:r>
            <a:r>
              <a:rPr lang="sv-SE" sz="1600" dirty="0"/>
              <a:t> </a:t>
            </a:r>
            <a:r>
              <a:rPr lang="sv-SE" sz="1600" dirty="0" err="1"/>
              <a:t>ruokahävikkiä</a:t>
            </a:r>
            <a:r>
              <a:rPr lang="sv-SE" sz="1600" dirty="0"/>
              <a:t> </a:t>
            </a:r>
            <a:r>
              <a:rPr lang="sv-SE" sz="1600" dirty="0" err="1"/>
              <a:t>kotona</a:t>
            </a:r>
            <a:r>
              <a:rPr lang="sv-SE" sz="1600" dirty="0"/>
              <a:t>, </a:t>
            </a:r>
            <a:r>
              <a:rPr lang="sv-SE" sz="1600" dirty="0" err="1"/>
              <a:t>koulussa</a:t>
            </a:r>
            <a:r>
              <a:rPr lang="sv-SE" sz="1600" dirty="0"/>
              <a:t> tai </a:t>
            </a:r>
            <a:r>
              <a:rPr lang="sv-SE" sz="1600" dirty="0" err="1"/>
              <a:t>iltapäiväkerhossa</a:t>
            </a:r>
            <a:r>
              <a:rPr lang="sv-SE" sz="1600" dirty="0"/>
              <a:t>?</a:t>
            </a:r>
          </a:p>
          <a:p>
            <a:pPr marL="228594" indent="-228594">
              <a:buFontTx/>
              <a:buChar char="-"/>
            </a:pPr>
            <a:endParaRPr lang="sv-SE" sz="1600" dirty="0"/>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err="1"/>
              <a:t>Ruokahävikki</a:t>
            </a:r>
            <a:r>
              <a:rPr lang="sv-SE" sz="3200" b="1" dirty="0"/>
              <a:t>!</a:t>
            </a:r>
          </a:p>
          <a:p>
            <a:r>
              <a:rPr lang="sv-SE" sz="3200" b="1" dirty="0"/>
              <a:t>- </a:t>
            </a:r>
            <a:r>
              <a:rPr lang="sv-SE" sz="3200" b="1" dirty="0" err="1"/>
              <a:t>Ei</a:t>
            </a:r>
            <a:r>
              <a:rPr lang="sv-SE" sz="3200" b="1" dirty="0"/>
              <a:t> </a:t>
            </a:r>
            <a:r>
              <a:rPr lang="sv-SE" sz="3200" b="1" dirty="0" err="1"/>
              <a:t>kiitos</a:t>
            </a:r>
            <a:r>
              <a:rPr lang="sv-SE" sz="3200" b="1" dirty="0"/>
              <a:t>!!!</a:t>
            </a:r>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9" y="822350"/>
            <a:ext cx="4872036" cy="830997"/>
          </a:xfrm>
          <a:prstGeom prst="rect">
            <a:avLst/>
          </a:prstGeom>
          <a:noFill/>
        </p:spPr>
        <p:txBody>
          <a:bodyPr wrap="square" rtlCol="0">
            <a:spAutoFit/>
          </a:bodyPr>
          <a:lstStyle/>
          <a:p>
            <a:r>
              <a:rPr lang="sv-SE" sz="2400" b="1" dirty="0" err="1">
                <a:latin typeface="+mj-lt"/>
              </a:rPr>
              <a:t>Kartonkikilpailu</a:t>
            </a:r>
            <a:r>
              <a:rPr lang="sv-SE" sz="2400" b="1" dirty="0">
                <a:latin typeface="+mj-lt"/>
              </a:rPr>
              <a:t> </a:t>
            </a:r>
            <a:r>
              <a:rPr lang="sv-SE" sz="2400" b="1" dirty="0" err="1">
                <a:latin typeface="+mj-lt"/>
              </a:rPr>
              <a:t>Suomessa</a:t>
            </a:r>
            <a:r>
              <a:rPr lang="sv-SE" sz="2400" b="1" dirty="0">
                <a:latin typeface="+mj-lt"/>
              </a:rPr>
              <a:t>, </a:t>
            </a:r>
            <a:r>
              <a:rPr lang="sv-SE" sz="2400" b="1" dirty="0" err="1">
                <a:latin typeface="+mj-lt"/>
              </a:rPr>
              <a:t>Ruotsissa</a:t>
            </a:r>
            <a:r>
              <a:rPr lang="sv-SE" sz="2400" b="1" dirty="0">
                <a:latin typeface="+mj-lt"/>
              </a:rPr>
              <a:t> ja </a:t>
            </a:r>
            <a:r>
              <a:rPr lang="sv-SE" sz="2400" b="1" dirty="0" err="1">
                <a:latin typeface="+mj-lt"/>
              </a:rPr>
              <a:t>Tanskassa</a:t>
            </a:r>
            <a:endParaRPr lang="sv-SE" sz="2400" b="1" dirty="0">
              <a:latin typeface="+mj-lt"/>
            </a:endParaRPr>
          </a:p>
        </p:txBody>
      </p:sp>
      <p:sp>
        <p:nvSpPr>
          <p:cNvPr id="10" name="textruta 9"/>
          <p:cNvSpPr txBox="1"/>
          <p:nvPr/>
        </p:nvSpPr>
        <p:spPr>
          <a:xfrm>
            <a:off x="6025867" y="1826941"/>
            <a:ext cx="4872037" cy="4031873"/>
          </a:xfrm>
          <a:prstGeom prst="rect">
            <a:avLst/>
          </a:prstGeom>
          <a:noFill/>
        </p:spPr>
        <p:txBody>
          <a:bodyPr wrap="square" rtlCol="0">
            <a:spAutoFit/>
          </a:bodyPr>
          <a:lstStyle/>
          <a:p>
            <a:pPr marL="285744" indent="-285744">
              <a:buFont typeface="Arial"/>
              <a:buChar char="•"/>
            </a:pPr>
            <a:r>
              <a:rPr lang="sv-SE" sz="1600" dirty="0" err="1"/>
              <a:t>Kartonkipakkausten</a:t>
            </a:r>
            <a:r>
              <a:rPr lang="sv-SE" sz="1600" dirty="0"/>
              <a:t> </a:t>
            </a:r>
            <a:r>
              <a:rPr lang="sv-SE" sz="1600" dirty="0" err="1"/>
              <a:t>kierrättämisen</a:t>
            </a:r>
            <a:r>
              <a:rPr lang="sv-SE" sz="1600" dirty="0"/>
              <a:t> </a:t>
            </a:r>
            <a:r>
              <a:rPr lang="sv-SE" sz="1600" dirty="0" err="1"/>
              <a:t>lisäämiseksi</a:t>
            </a:r>
            <a:r>
              <a:rPr lang="sv-SE" sz="1600" dirty="0"/>
              <a:t> </a:t>
            </a:r>
            <a:r>
              <a:rPr lang="sv-SE" sz="1600" dirty="0" err="1"/>
              <a:t>kilpailu</a:t>
            </a:r>
            <a:r>
              <a:rPr lang="sv-SE" sz="1600" dirty="0"/>
              <a:t> </a:t>
            </a:r>
            <a:r>
              <a:rPr lang="sv-SE" sz="1600" dirty="0" err="1"/>
              <a:t>järjestetään</a:t>
            </a:r>
            <a:r>
              <a:rPr lang="sv-SE" sz="1600" dirty="0"/>
              <a:t> </a:t>
            </a:r>
            <a:r>
              <a:rPr lang="sv-SE" sz="1600" dirty="0" err="1"/>
              <a:t>samanaikaisesti</a:t>
            </a:r>
            <a:r>
              <a:rPr lang="sv-SE" sz="1600" dirty="0"/>
              <a:t> </a:t>
            </a:r>
            <a:r>
              <a:rPr lang="sv-SE" sz="1600" dirty="0" err="1"/>
              <a:t>Suomessa</a:t>
            </a:r>
            <a:r>
              <a:rPr lang="sv-SE" sz="1600" dirty="0"/>
              <a:t>, </a:t>
            </a:r>
            <a:r>
              <a:rPr lang="sv-SE" sz="1600" dirty="0" err="1"/>
              <a:t>Ruotsissa</a:t>
            </a:r>
            <a:r>
              <a:rPr lang="sv-SE" sz="1600" dirty="0"/>
              <a:t> ja </a:t>
            </a:r>
            <a:r>
              <a:rPr lang="sv-SE" sz="1600" dirty="0" err="1"/>
              <a:t>Tanskassa</a:t>
            </a:r>
            <a:r>
              <a:rPr lang="sv-SE" sz="1600" dirty="0"/>
              <a:t>.</a:t>
            </a:r>
          </a:p>
          <a:p>
            <a:endParaRPr lang="sv-SE" sz="1600" dirty="0"/>
          </a:p>
          <a:p>
            <a:pPr marL="285744" indent="-285744">
              <a:buFont typeface="Arial"/>
              <a:buChar char="•"/>
            </a:pPr>
            <a:r>
              <a:rPr lang="sv-SE" sz="1600" dirty="0" err="1"/>
              <a:t>Suomessa</a:t>
            </a:r>
            <a:r>
              <a:rPr lang="sv-SE" sz="1600" dirty="0"/>
              <a:t> ja </a:t>
            </a:r>
            <a:r>
              <a:rPr lang="sv-SE" sz="1600" dirty="0" err="1"/>
              <a:t>Tanskassa</a:t>
            </a:r>
            <a:r>
              <a:rPr lang="sv-SE" sz="1600" dirty="0"/>
              <a:t> </a:t>
            </a:r>
            <a:r>
              <a:rPr lang="sv-SE" sz="1600" dirty="0" err="1"/>
              <a:t>kilpailu</a:t>
            </a:r>
            <a:r>
              <a:rPr lang="sv-SE" sz="1600" dirty="0"/>
              <a:t> on </a:t>
            </a:r>
            <a:r>
              <a:rPr lang="sv-SE" sz="1600" dirty="0" err="1"/>
              <a:t>avoinna</a:t>
            </a:r>
            <a:r>
              <a:rPr lang="sv-SE" sz="1600" dirty="0"/>
              <a:t> 1. - 6.-luokkalaislle. </a:t>
            </a:r>
            <a:r>
              <a:rPr lang="sv-SE" sz="1600" dirty="0" err="1"/>
              <a:t>Ruotsissa</a:t>
            </a:r>
            <a:r>
              <a:rPr lang="sv-SE" sz="1600" dirty="0"/>
              <a:t> </a:t>
            </a:r>
            <a:r>
              <a:rPr lang="sv-SE" sz="1600" dirty="0" err="1"/>
              <a:t>myös</a:t>
            </a:r>
            <a:r>
              <a:rPr lang="sv-SE" sz="1600" dirty="0"/>
              <a:t> </a:t>
            </a:r>
            <a:r>
              <a:rPr lang="sv-SE" sz="1600" dirty="0" err="1"/>
              <a:t>esikouluoppilaat</a:t>
            </a:r>
            <a:r>
              <a:rPr lang="sv-SE" sz="1600" dirty="0"/>
              <a:t> </a:t>
            </a:r>
            <a:r>
              <a:rPr lang="sv-SE" sz="1600" dirty="0" err="1"/>
              <a:t>voivat</a:t>
            </a:r>
            <a:r>
              <a:rPr lang="sv-SE" sz="1600" dirty="0"/>
              <a:t> </a:t>
            </a:r>
            <a:r>
              <a:rPr lang="sv-SE" sz="1600" dirty="0" err="1"/>
              <a:t>osallistua</a:t>
            </a:r>
            <a:r>
              <a:rPr lang="sv-SE" sz="1600" dirty="0"/>
              <a:t> </a:t>
            </a:r>
            <a:r>
              <a:rPr lang="sv-SE" sz="1600" dirty="0" err="1"/>
              <a:t>kilpailuun</a:t>
            </a:r>
            <a:r>
              <a:rPr lang="sv-SE" sz="1600" dirty="0"/>
              <a:t>.</a:t>
            </a:r>
          </a:p>
          <a:p>
            <a:pPr marL="285744" indent="-285744">
              <a:buFont typeface="Arial"/>
              <a:buChar char="•"/>
            </a:pPr>
            <a:endParaRPr lang="sv-SE" sz="1600" dirty="0"/>
          </a:p>
          <a:p>
            <a:pPr marL="285744" indent="-285744">
              <a:buFont typeface="Arial"/>
              <a:buChar char="•"/>
            </a:pPr>
            <a:r>
              <a:rPr lang="sv-SE" sz="1600" dirty="0" err="1"/>
              <a:t>Voitte</a:t>
            </a:r>
            <a:r>
              <a:rPr lang="sv-SE" sz="1600" dirty="0"/>
              <a:t> </a:t>
            </a:r>
            <a:r>
              <a:rPr lang="sv-SE" sz="1600" dirty="0" err="1"/>
              <a:t>seurata</a:t>
            </a:r>
            <a:r>
              <a:rPr lang="sv-SE" sz="1600" dirty="0"/>
              <a:t> </a:t>
            </a:r>
            <a:r>
              <a:rPr lang="sv-SE" sz="1600" dirty="0" err="1"/>
              <a:t>ruotsalaisten</a:t>
            </a:r>
            <a:r>
              <a:rPr lang="sv-SE" sz="1600" dirty="0"/>
              <a:t> </a:t>
            </a:r>
            <a:r>
              <a:rPr lang="sv-SE" sz="1600" dirty="0" err="1"/>
              <a:t>Kartonkikilpailua</a:t>
            </a:r>
            <a:r>
              <a:rPr lang="sv-SE" sz="1600" dirty="0"/>
              <a:t> ja </a:t>
            </a:r>
            <a:r>
              <a:rPr lang="sv-SE" sz="1600" dirty="0" err="1"/>
              <a:t>heidän</a:t>
            </a:r>
            <a:r>
              <a:rPr lang="sv-SE" sz="1600" dirty="0"/>
              <a:t> </a:t>
            </a:r>
            <a:r>
              <a:rPr lang="sv-SE" sz="1600" dirty="0" err="1"/>
              <a:t>lähettämiä</a:t>
            </a:r>
            <a:r>
              <a:rPr lang="sv-SE" sz="1600" dirty="0"/>
              <a:t> </a:t>
            </a:r>
            <a:r>
              <a:rPr lang="sv-SE" sz="1600" dirty="0" err="1"/>
              <a:t>kilpailuehdotuksia</a:t>
            </a:r>
            <a:r>
              <a:rPr lang="sv-SE" sz="1600" dirty="0"/>
              <a:t> </a:t>
            </a:r>
            <a:r>
              <a:rPr lang="sv-SE" sz="1600" dirty="0" err="1"/>
              <a:t>osoitteessa</a:t>
            </a:r>
            <a:r>
              <a:rPr lang="sv-SE" sz="1600" dirty="0"/>
              <a:t> </a:t>
            </a:r>
            <a:r>
              <a:rPr lang="sv-SE" sz="1600" dirty="0" err="1"/>
              <a:t>www.kartongmatchen.se</a:t>
            </a:r>
            <a:r>
              <a:rPr lang="sv-SE" sz="1600" dirty="0"/>
              <a:t>. </a:t>
            </a:r>
            <a:r>
              <a:rPr lang="sv-SE" sz="1600" dirty="0" err="1"/>
              <a:t>Tanskalaisten</a:t>
            </a:r>
            <a:r>
              <a:rPr lang="sv-SE" sz="1600" dirty="0"/>
              <a:t> </a:t>
            </a:r>
            <a:r>
              <a:rPr lang="sv-SE" sz="1600" dirty="0" err="1"/>
              <a:t>kilpailua</a:t>
            </a:r>
            <a:r>
              <a:rPr lang="sv-SE" sz="1600" dirty="0"/>
              <a:t> </a:t>
            </a:r>
            <a:r>
              <a:rPr lang="sv-SE" sz="1600" dirty="0" err="1"/>
              <a:t>voitte</a:t>
            </a:r>
            <a:r>
              <a:rPr lang="sv-SE" sz="1600" dirty="0"/>
              <a:t> </a:t>
            </a:r>
            <a:r>
              <a:rPr lang="sv-SE" sz="1600" dirty="0" err="1"/>
              <a:t>seurata</a:t>
            </a:r>
            <a:r>
              <a:rPr lang="sv-SE" sz="1600" dirty="0"/>
              <a:t> </a:t>
            </a:r>
            <a:r>
              <a:rPr lang="sv-SE" sz="1600" dirty="0" err="1"/>
              <a:t>osoitteessa</a:t>
            </a:r>
            <a:r>
              <a:rPr lang="sv-SE" sz="1600" dirty="0"/>
              <a:t> </a:t>
            </a:r>
            <a:r>
              <a:rPr lang="sv-SE" sz="1600" dirty="0" err="1"/>
              <a:t>www.kartongdysten.dk</a:t>
            </a:r>
            <a:endParaRPr lang="sv-SE" sz="1600" dirty="0"/>
          </a:p>
          <a:p>
            <a:endParaRPr lang="sv-SE" sz="1600" dirty="0"/>
          </a:p>
          <a:p>
            <a:pPr marL="285744" indent="-285744">
              <a:buFont typeface="Arial"/>
              <a:buChar char="•"/>
            </a:pPr>
            <a:r>
              <a:rPr lang="sv-SE" sz="1600" dirty="0" err="1"/>
              <a:t>Aloitussivulla</a:t>
            </a:r>
            <a:r>
              <a:rPr lang="sv-SE" sz="1600" dirty="0"/>
              <a:t> </a:t>
            </a:r>
            <a:r>
              <a:rPr lang="sv-SE" sz="1600" dirty="0" err="1"/>
              <a:t>löydätte</a:t>
            </a:r>
            <a:r>
              <a:rPr lang="sv-SE" sz="1600" dirty="0"/>
              <a:t> </a:t>
            </a:r>
            <a:r>
              <a:rPr lang="sv-SE" sz="1600" dirty="0" err="1"/>
              <a:t>tietoa</a:t>
            </a:r>
            <a:r>
              <a:rPr lang="sv-SE" sz="1600" dirty="0"/>
              <a:t> </a:t>
            </a:r>
            <a:r>
              <a:rPr lang="sv-SE" sz="1600" dirty="0" err="1"/>
              <a:t>kaikkien</a:t>
            </a:r>
            <a:r>
              <a:rPr lang="sv-SE" sz="1600" dirty="0"/>
              <a:t> kolmen </a:t>
            </a:r>
            <a:r>
              <a:rPr lang="sv-SE" sz="1600" dirty="0" err="1"/>
              <a:t>maan</a:t>
            </a:r>
            <a:r>
              <a:rPr lang="sv-SE" sz="1600" dirty="0"/>
              <a:t> </a:t>
            </a:r>
            <a:r>
              <a:rPr lang="sv-SE" sz="1600" dirty="0" err="1"/>
              <a:t>tämän</a:t>
            </a:r>
            <a:r>
              <a:rPr lang="sv-SE" sz="1600" dirty="0"/>
              <a:t> </a:t>
            </a:r>
            <a:r>
              <a:rPr lang="sv-SE" sz="1600" dirty="0" err="1"/>
              <a:t>hetkisestä</a:t>
            </a:r>
            <a:r>
              <a:rPr lang="sv-SE" sz="1600" dirty="0"/>
              <a:t> </a:t>
            </a:r>
            <a:r>
              <a:rPr lang="sv-SE" sz="1600" dirty="0" err="1"/>
              <a:t>kierrätysasteesta</a:t>
            </a:r>
            <a:r>
              <a:rPr lang="sv-SE" sz="1600" dirty="0"/>
              <a:t>!</a:t>
            </a:r>
          </a:p>
          <a:p>
            <a:pPr marL="285744" indent="-285744">
              <a:buFont typeface="Arial"/>
              <a:buChar char="•"/>
            </a:pPr>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6</a:t>
            </a:fld>
            <a:endParaRPr lang="en-GB" dirty="0"/>
          </a:p>
        </p:txBody>
      </p:sp>
      <p:pic>
        <p:nvPicPr>
          <p:cNvPr id="4" name="Bildobjekt 3">
            <a:extLst>
              <a:ext uri="{FF2B5EF4-FFF2-40B4-BE49-F238E27FC236}">
                <a16:creationId xmlns:a16="http://schemas.microsoft.com/office/drawing/2014/main" id="{C52B3503-5841-AE6A-D6B3-2520C161CF30}"/>
              </a:ext>
            </a:extLst>
          </p:cNvPr>
          <p:cNvPicPr>
            <a:picLocks noChangeAspect="1"/>
          </p:cNvPicPr>
          <p:nvPr/>
        </p:nvPicPr>
        <p:blipFill>
          <a:blip r:embed="rId3"/>
          <a:srcRect/>
          <a:stretch/>
        </p:blipFill>
        <p:spPr>
          <a:xfrm rot="21243749">
            <a:off x="3226522" y="758442"/>
            <a:ext cx="5334841" cy="5477285"/>
          </a:xfrm>
          <a:prstGeom prst="rect">
            <a:avLst/>
          </a:prstGeom>
          <a:effectLst>
            <a:outerShdw blurRad="89308" dist="109621" dir="2700000" algn="tl" rotWithShape="0">
              <a:prstClr val="black">
                <a:alpha val="30000"/>
              </a:prstClr>
            </a:outerShdw>
          </a:effectLst>
        </p:spPr>
      </p:pic>
    </p:spTree>
    <p:extLst>
      <p:ext uri="{BB962C8B-B14F-4D97-AF65-F5344CB8AC3E}">
        <p14:creationId xmlns:p14="http://schemas.microsoft.com/office/powerpoint/2010/main" val="53425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035056" y="1200593"/>
            <a:ext cx="3713308" cy="1508105"/>
          </a:xfrm>
          <a:prstGeom prst="rect">
            <a:avLst/>
          </a:prstGeom>
          <a:noFill/>
        </p:spPr>
        <p:txBody>
          <a:bodyPr wrap="square" rtlCol="0">
            <a:spAutoFit/>
          </a:bodyPr>
          <a:lstStyle/>
          <a:p>
            <a:pPr marL="457189" indent="-457189"/>
            <a:r>
              <a:rPr lang="sv-SE" sz="2000" b="1" dirty="0" err="1"/>
              <a:t>Mikä</a:t>
            </a:r>
            <a:r>
              <a:rPr lang="sv-SE" sz="2000" b="1" dirty="0"/>
              <a:t> on </a:t>
            </a:r>
            <a:r>
              <a:rPr lang="sv-SE" sz="2000" b="1" dirty="0" err="1"/>
              <a:t>kilpailun</a:t>
            </a:r>
            <a:r>
              <a:rPr lang="sv-SE" sz="2000" b="1" dirty="0"/>
              <a:t> </a:t>
            </a:r>
            <a:r>
              <a:rPr lang="sv-SE" sz="2000" b="1" dirty="0" err="1"/>
              <a:t>tarkoitus</a:t>
            </a:r>
            <a:r>
              <a:rPr lang="sv-SE" sz="2000" b="1" dirty="0"/>
              <a:t>? </a:t>
            </a:r>
            <a:r>
              <a:rPr lang="sv-SE" dirty="0"/>
              <a:t>	</a:t>
            </a:r>
          </a:p>
          <a:p>
            <a:pPr marL="457189" indent="-457189"/>
            <a:r>
              <a:rPr lang="sv-SE" dirty="0" err="1"/>
              <a:t>Pyrimme</a:t>
            </a:r>
            <a:r>
              <a:rPr lang="sv-SE" dirty="0"/>
              <a:t> </a:t>
            </a:r>
            <a:r>
              <a:rPr lang="sv-SE" dirty="0" err="1"/>
              <a:t>yhdessä</a:t>
            </a:r>
            <a:r>
              <a:rPr lang="sv-SE" dirty="0"/>
              <a:t> </a:t>
            </a:r>
            <a:r>
              <a:rPr lang="sv-SE" dirty="0" err="1"/>
              <a:t>lisäämään</a:t>
            </a:r>
            <a:endParaRPr lang="sv-SE" dirty="0"/>
          </a:p>
          <a:p>
            <a:pPr marL="457189" indent="-457189"/>
            <a:r>
              <a:rPr lang="sv-SE" dirty="0" err="1"/>
              <a:t>kartongista</a:t>
            </a:r>
            <a:r>
              <a:rPr lang="sv-SE" dirty="0"/>
              <a:t> </a:t>
            </a:r>
            <a:r>
              <a:rPr lang="sv-SE" dirty="0" err="1"/>
              <a:t>valmistettujen</a:t>
            </a:r>
            <a:endParaRPr lang="sv-SE" dirty="0"/>
          </a:p>
          <a:p>
            <a:pPr marL="457189" indent="-457189"/>
            <a:r>
              <a:rPr lang="sv-SE" dirty="0" err="1"/>
              <a:t>kartonkipakkausten</a:t>
            </a:r>
            <a:r>
              <a:rPr lang="sv-SE" dirty="0"/>
              <a:t> </a:t>
            </a:r>
            <a:r>
              <a:rPr lang="sv-SE" dirty="0" err="1"/>
              <a:t>kierrättämistä</a:t>
            </a:r>
            <a:endParaRPr lang="sv-SE" dirty="0"/>
          </a:p>
        </p:txBody>
      </p:sp>
      <p:sp>
        <p:nvSpPr>
          <p:cNvPr id="38" name="TextBox 37"/>
          <p:cNvSpPr txBox="1"/>
          <p:nvPr/>
        </p:nvSpPr>
        <p:spPr>
          <a:xfrm>
            <a:off x="7338484" y="1200593"/>
            <a:ext cx="3442735" cy="3170099"/>
          </a:xfrm>
          <a:prstGeom prst="rect">
            <a:avLst/>
          </a:prstGeom>
          <a:noFill/>
        </p:spPr>
        <p:txBody>
          <a:bodyPr wrap="square" rtlCol="0">
            <a:spAutoFit/>
          </a:bodyPr>
          <a:lstStyle/>
          <a:p>
            <a:pPr marL="457189" indent="-457189"/>
            <a:r>
              <a:rPr lang="sv-SE" sz="2000" b="1" dirty="0" err="1"/>
              <a:t>Voittaja</a:t>
            </a:r>
            <a:r>
              <a:rPr lang="sv-SE" sz="2000" b="1" dirty="0"/>
              <a:t>?</a:t>
            </a:r>
          </a:p>
          <a:p>
            <a:r>
              <a:rPr lang="sv-SE" dirty="0" err="1"/>
              <a:t>Arvotaan</a:t>
            </a:r>
            <a:r>
              <a:rPr lang="sv-SE" dirty="0"/>
              <a:t> 17. </a:t>
            </a:r>
            <a:r>
              <a:rPr lang="sv-SE" dirty="0" err="1"/>
              <a:t>maaliskuuta</a:t>
            </a:r>
            <a:r>
              <a:rPr lang="sv-SE" dirty="0"/>
              <a:t> 2024</a:t>
            </a:r>
          </a:p>
          <a:p>
            <a:r>
              <a:rPr lang="sv-SE" dirty="0" err="1"/>
              <a:t>osallistuneiden</a:t>
            </a:r>
            <a:r>
              <a:rPr lang="sv-SE" dirty="0"/>
              <a:t> </a:t>
            </a:r>
            <a:r>
              <a:rPr lang="sv-SE" dirty="0" err="1"/>
              <a:t>ala-aste</a:t>
            </a:r>
            <a:endParaRPr lang="sv-SE" dirty="0"/>
          </a:p>
          <a:p>
            <a:r>
              <a:rPr lang="sv-SE" dirty="0" err="1"/>
              <a:t>luokkkien</a:t>
            </a:r>
            <a:r>
              <a:rPr lang="sv-SE" dirty="0"/>
              <a:t> </a:t>
            </a:r>
            <a:r>
              <a:rPr lang="sv-SE" dirty="0" err="1"/>
              <a:t>kesken</a:t>
            </a:r>
            <a:r>
              <a:rPr lang="sv-SE" dirty="0"/>
              <a:t> </a:t>
            </a:r>
            <a:r>
              <a:rPr lang="sv-SE" dirty="0" err="1"/>
              <a:t>jotka</a:t>
            </a:r>
            <a:r>
              <a:rPr lang="sv-SE" dirty="0"/>
              <a:t> </a:t>
            </a:r>
            <a:r>
              <a:rPr lang="sv-SE" dirty="0" err="1"/>
              <a:t>ovat</a:t>
            </a:r>
            <a:endParaRPr lang="sv-SE" dirty="0"/>
          </a:p>
          <a:p>
            <a:r>
              <a:rPr lang="sv-SE" dirty="0" err="1"/>
              <a:t>palauttaneet</a:t>
            </a:r>
            <a:endParaRPr lang="sv-SE" dirty="0"/>
          </a:p>
          <a:p>
            <a:pPr marL="457189" indent="-457189"/>
            <a:r>
              <a:rPr lang="sv-SE" dirty="0"/>
              <a:t>	</a:t>
            </a:r>
          </a:p>
          <a:p>
            <a:pPr marL="457189" indent="-457189"/>
            <a:r>
              <a:rPr lang="sv-SE" b="1" dirty="0" err="1"/>
              <a:t>kilpailutehtävät</a:t>
            </a:r>
            <a:r>
              <a:rPr lang="sv-SE" b="1" dirty="0"/>
              <a:t> 1-3 </a:t>
            </a:r>
          </a:p>
          <a:p>
            <a:pPr marL="342891" indent="-342891">
              <a:buFont typeface="+mj-lt"/>
              <a:buAutoNum type="arabicPeriod"/>
            </a:pPr>
            <a:r>
              <a:rPr lang="sv-SE" i="1" dirty="0" err="1"/>
              <a:t>Lajittele</a:t>
            </a:r>
            <a:r>
              <a:rPr lang="sv-SE" i="1" dirty="0"/>
              <a:t> ja </a:t>
            </a:r>
            <a:r>
              <a:rPr lang="sv-SE" i="1" dirty="0" err="1"/>
              <a:t>kierrätä</a:t>
            </a:r>
            <a:r>
              <a:rPr lang="sv-SE" i="1" dirty="0"/>
              <a:t>!</a:t>
            </a:r>
          </a:p>
          <a:p>
            <a:pPr marL="342891" indent="-342891">
              <a:buFont typeface="+mj-lt"/>
              <a:buAutoNum type="arabicPeriod"/>
            </a:pPr>
            <a:r>
              <a:rPr lang="sv-SE" i="1" dirty="0" err="1"/>
              <a:t>Kierrätyskampanja</a:t>
            </a:r>
            <a:r>
              <a:rPr lang="sv-SE" i="1" dirty="0"/>
              <a:t>!</a:t>
            </a:r>
          </a:p>
          <a:p>
            <a:pPr marL="342891" indent="-342891">
              <a:buFont typeface="+mj-lt"/>
              <a:buAutoNum type="arabicPeriod"/>
            </a:pPr>
            <a:r>
              <a:rPr lang="sv-SE" i="1" dirty="0" err="1"/>
              <a:t>Kerro</a:t>
            </a:r>
            <a:r>
              <a:rPr lang="sv-SE" i="1" dirty="0"/>
              <a:t> </a:t>
            </a:r>
            <a:r>
              <a:rPr lang="sv-SE" i="1" dirty="0" err="1"/>
              <a:t>sadalle</a:t>
            </a:r>
            <a:r>
              <a:rPr lang="sv-SE" i="1" dirty="0"/>
              <a:t>!</a:t>
            </a:r>
          </a:p>
          <a:p>
            <a:endParaRPr lang="sv-SE" i="1" dirty="0"/>
          </a:p>
        </p:txBody>
      </p:sp>
      <p:sp>
        <p:nvSpPr>
          <p:cNvPr id="3" name="textruta 2"/>
          <p:cNvSpPr txBox="1"/>
          <p:nvPr/>
        </p:nvSpPr>
        <p:spPr>
          <a:xfrm>
            <a:off x="1069778" y="3169455"/>
            <a:ext cx="2331063" cy="1508105"/>
          </a:xfrm>
          <a:prstGeom prst="rect">
            <a:avLst/>
          </a:prstGeom>
          <a:noFill/>
        </p:spPr>
        <p:txBody>
          <a:bodyPr wrap="square" rtlCol="0">
            <a:spAutoFit/>
          </a:bodyPr>
          <a:lstStyle/>
          <a:p>
            <a:r>
              <a:rPr lang="sv-SE" sz="2000" b="1" dirty="0" err="1"/>
              <a:t>Kilpailu</a:t>
            </a:r>
            <a:r>
              <a:rPr lang="sv-SE" sz="2000" b="1" dirty="0"/>
              <a:t> </a:t>
            </a:r>
            <a:r>
              <a:rPr lang="sv-SE" sz="2000" b="1" dirty="0" err="1"/>
              <a:t>avoinna</a:t>
            </a:r>
            <a:r>
              <a:rPr lang="sv-SE" sz="2000" b="1" dirty="0"/>
              <a:t>: </a:t>
            </a:r>
          </a:p>
          <a:p>
            <a:r>
              <a:rPr lang="sv-SE" dirty="0" err="1"/>
              <a:t>Kilpailu</a:t>
            </a:r>
            <a:r>
              <a:rPr lang="sv-SE" dirty="0"/>
              <a:t> </a:t>
            </a:r>
            <a:r>
              <a:rPr lang="sv-SE" dirty="0" err="1"/>
              <a:t>kestää</a:t>
            </a:r>
            <a:r>
              <a:rPr lang="sv-SE" dirty="0"/>
              <a:t> </a:t>
            </a:r>
            <a:r>
              <a:rPr lang="sv-SE" dirty="0" err="1"/>
              <a:t>toukokuun</a:t>
            </a:r>
            <a:r>
              <a:rPr lang="sv-SE" dirty="0"/>
              <a:t> </a:t>
            </a:r>
            <a:r>
              <a:rPr lang="sv-SE" dirty="0" err="1"/>
              <a:t>lopusta</a:t>
            </a:r>
            <a:r>
              <a:rPr lang="sv-SE" dirty="0"/>
              <a:t> 17. </a:t>
            </a:r>
            <a:r>
              <a:rPr lang="sv-SE" dirty="0" err="1"/>
              <a:t>maaliskuuta</a:t>
            </a:r>
            <a:r>
              <a:rPr lang="sv-SE" dirty="0"/>
              <a:t> 2024 </a:t>
            </a:r>
            <a:r>
              <a:rPr lang="sv-SE" dirty="0" err="1"/>
              <a:t>saakka</a:t>
            </a:r>
            <a:r>
              <a:rPr lang="sv-SE" dirty="0"/>
              <a:t>.</a:t>
            </a:r>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568262"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568262" cy="584775"/>
          </a:xfrm>
          <a:prstGeom prst="rect">
            <a:avLst/>
          </a:prstGeom>
          <a:noFill/>
        </p:spPr>
        <p:txBody>
          <a:bodyPr wrap="square" rtlCol="0">
            <a:spAutoFit/>
          </a:bodyPr>
          <a:lstStyle/>
          <a:p>
            <a:r>
              <a:rPr lang="sv-SE" sz="1600" dirty="0" err="1">
                <a:solidFill>
                  <a:schemeClr val="bg1"/>
                </a:solidFill>
              </a:rPr>
              <a:t>Lisätietoja</a:t>
            </a:r>
            <a:r>
              <a:rPr lang="sv-SE" sz="1600" dirty="0">
                <a:solidFill>
                  <a:schemeClr val="bg1"/>
                </a:solidFill>
              </a:rPr>
              <a:t> </a:t>
            </a:r>
            <a:r>
              <a:rPr lang="sv-SE" sz="1600" dirty="0" err="1">
                <a:solidFill>
                  <a:schemeClr val="bg1"/>
                </a:solidFill>
              </a:rPr>
              <a:t>kilpailusta</a:t>
            </a:r>
            <a:r>
              <a:rPr lang="sv-SE" sz="1600" dirty="0">
                <a:solidFill>
                  <a:schemeClr val="bg1"/>
                </a:solidFill>
              </a:rPr>
              <a:t> </a:t>
            </a:r>
            <a:r>
              <a:rPr lang="sv-SE" sz="1600" dirty="0" err="1">
                <a:solidFill>
                  <a:schemeClr val="bg1"/>
                </a:solidFill>
              </a:rPr>
              <a:t>löydät</a:t>
            </a:r>
            <a:r>
              <a:rPr lang="sv-SE" sz="1600" dirty="0">
                <a:solidFill>
                  <a:schemeClr val="bg1"/>
                </a:solidFill>
              </a:rPr>
              <a:t> </a:t>
            </a:r>
            <a:r>
              <a:rPr lang="sv-SE" sz="1600" dirty="0" err="1">
                <a:solidFill>
                  <a:schemeClr val="bg1"/>
                </a:solidFill>
              </a:rPr>
              <a:t>osoitteesta</a:t>
            </a:r>
            <a:r>
              <a:rPr lang="sv-SE" sz="1600" dirty="0">
                <a:solidFill>
                  <a:schemeClr val="bg1"/>
                </a:solidFill>
              </a:rPr>
              <a:t> </a:t>
            </a:r>
            <a:r>
              <a:rPr lang="sv-SE" sz="1600" b="1" dirty="0" err="1">
                <a:solidFill>
                  <a:schemeClr val="bg1"/>
                </a:solidFill>
              </a:rPr>
              <a:t>www.kartonkikilpailu.fi</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1698129"/>
            <a:ext cx="4782007" cy="1754326"/>
          </a:xfrm>
          <a:prstGeom prst="rect">
            <a:avLst/>
          </a:prstGeom>
          <a:noFill/>
        </p:spPr>
        <p:txBody>
          <a:bodyPr wrap="square" rtlCol="0">
            <a:spAutoFit/>
          </a:bodyPr>
          <a:lstStyle/>
          <a:p>
            <a:r>
              <a:rPr lang="sv-SE" b="1" dirty="0"/>
              <a:t>Osa 1 </a:t>
            </a:r>
            <a:r>
              <a:rPr lang="sv-SE" dirty="0"/>
              <a:t>- </a:t>
            </a:r>
            <a:r>
              <a:rPr lang="sv-SE" dirty="0" err="1"/>
              <a:t>Kierrättäkää</a:t>
            </a:r>
            <a:r>
              <a:rPr lang="sv-SE" dirty="0"/>
              <a:t> </a:t>
            </a:r>
            <a:r>
              <a:rPr lang="sv-SE" dirty="0" err="1"/>
              <a:t>kartonkipakkauksia</a:t>
            </a:r>
            <a:r>
              <a:rPr lang="sv-SE" dirty="0"/>
              <a:t> </a:t>
            </a:r>
            <a:r>
              <a:rPr lang="sv-SE" dirty="0" err="1"/>
              <a:t>kodeissa</a:t>
            </a:r>
            <a:r>
              <a:rPr lang="sv-SE" dirty="0"/>
              <a:t>!</a:t>
            </a:r>
          </a:p>
          <a:p>
            <a:endParaRPr lang="sv-SE" dirty="0"/>
          </a:p>
          <a:p>
            <a:r>
              <a:rPr lang="sv-SE" b="1" dirty="0"/>
              <a:t>Osa 2 </a:t>
            </a:r>
            <a:r>
              <a:rPr lang="sv-SE" dirty="0"/>
              <a:t>– </a:t>
            </a:r>
            <a:r>
              <a:rPr lang="sv-SE" dirty="0" err="1"/>
              <a:t>Laadi</a:t>
            </a:r>
            <a:r>
              <a:rPr lang="sv-SE" dirty="0"/>
              <a:t> </a:t>
            </a:r>
            <a:r>
              <a:rPr lang="sv-SE" dirty="0" err="1"/>
              <a:t>uusi</a:t>
            </a:r>
            <a:r>
              <a:rPr lang="sv-SE" dirty="0"/>
              <a:t> </a:t>
            </a:r>
            <a:r>
              <a:rPr lang="sv-SE" dirty="0" err="1"/>
              <a:t>lajitteluohje</a:t>
            </a:r>
            <a:r>
              <a:rPr lang="sv-SE" dirty="0"/>
              <a:t> </a:t>
            </a:r>
            <a:r>
              <a:rPr lang="sv-SE" dirty="0" err="1"/>
              <a:t>kartonkipakkauksille</a:t>
            </a:r>
            <a:r>
              <a:rPr lang="sv-SE" dirty="0"/>
              <a:t>. </a:t>
            </a:r>
          </a:p>
          <a:p>
            <a:endParaRPr lang="sv-SE" dirty="0"/>
          </a:p>
        </p:txBody>
      </p:sp>
      <p:sp>
        <p:nvSpPr>
          <p:cNvPr id="9" name="textruta 8"/>
          <p:cNvSpPr txBox="1"/>
          <p:nvPr/>
        </p:nvSpPr>
        <p:spPr>
          <a:xfrm>
            <a:off x="1496895" y="3452455"/>
            <a:ext cx="4599106" cy="1877437"/>
          </a:xfrm>
          <a:prstGeom prst="rect">
            <a:avLst/>
          </a:prstGeom>
          <a:noFill/>
        </p:spPr>
        <p:txBody>
          <a:bodyPr wrap="square" rtlCol="0">
            <a:spAutoFit/>
          </a:bodyPr>
          <a:lstStyle/>
          <a:p>
            <a:r>
              <a:rPr lang="sv-SE" sz="2000" b="1" dirty="0" err="1"/>
              <a:t>Nopeuspalkinto</a:t>
            </a:r>
            <a:r>
              <a:rPr lang="sv-SE" sz="2000" b="1" dirty="0"/>
              <a:t> </a:t>
            </a:r>
            <a:r>
              <a:rPr lang="sv-SE" sz="2000" dirty="0"/>
              <a:t>-  </a:t>
            </a:r>
            <a:r>
              <a:rPr lang="sv-SE" sz="2000" dirty="0" err="1"/>
              <a:t>Rekisteröi</a:t>
            </a:r>
            <a:r>
              <a:rPr lang="sv-SE" sz="2000" dirty="0"/>
              <a:t> </a:t>
            </a:r>
            <a:r>
              <a:rPr lang="sv-SE" sz="2000" dirty="0" err="1"/>
              <a:t>tehtävä</a:t>
            </a:r>
            <a:r>
              <a:rPr lang="sv-SE" sz="2000" dirty="0"/>
              <a:t> </a:t>
            </a:r>
            <a:r>
              <a:rPr lang="sv-SE" sz="2000" dirty="0" err="1"/>
              <a:t>viimeistään</a:t>
            </a:r>
            <a:r>
              <a:rPr lang="sv-SE" sz="2000" dirty="0"/>
              <a:t> 29. </a:t>
            </a:r>
            <a:r>
              <a:rPr lang="sv-SE" sz="2000" dirty="0" err="1"/>
              <a:t>lokakuuta</a:t>
            </a:r>
            <a:r>
              <a:rPr lang="sv-SE" sz="2000" dirty="0"/>
              <a:t> 2023 </a:t>
            </a:r>
            <a:r>
              <a:rPr lang="sv-SE" sz="2000" dirty="0" err="1"/>
              <a:t>niin</a:t>
            </a:r>
            <a:r>
              <a:rPr lang="sv-SE" sz="2000" dirty="0"/>
              <a:t> </a:t>
            </a:r>
            <a:r>
              <a:rPr lang="sv-SE" sz="2000" dirty="0" err="1"/>
              <a:t>teillä</a:t>
            </a:r>
            <a:r>
              <a:rPr lang="sv-SE" sz="2000" dirty="0"/>
              <a:t> on </a:t>
            </a:r>
            <a:r>
              <a:rPr lang="sv-SE" sz="2000" dirty="0" err="1"/>
              <a:t>mahdollisuus</a:t>
            </a:r>
            <a:r>
              <a:rPr lang="sv-SE" sz="2000" dirty="0"/>
              <a:t> </a:t>
            </a:r>
            <a:r>
              <a:rPr lang="sv-SE" sz="2000" dirty="0" err="1"/>
              <a:t>voittaa</a:t>
            </a:r>
            <a:r>
              <a:rPr lang="sv-SE" sz="2000" dirty="0"/>
              <a:t> </a:t>
            </a:r>
            <a:r>
              <a:rPr lang="sv-SE" sz="2000" dirty="0" err="1"/>
              <a:t>hienoja</a:t>
            </a:r>
            <a:r>
              <a:rPr lang="sv-SE" sz="2000" dirty="0"/>
              <a:t> </a:t>
            </a:r>
            <a:r>
              <a:rPr lang="sv-SE" sz="2000" dirty="0" err="1"/>
              <a:t>palkintoja</a:t>
            </a:r>
            <a:r>
              <a:rPr lang="sv-SE" sz="2000" dirty="0"/>
              <a:t> </a:t>
            </a:r>
            <a:r>
              <a:rPr lang="sv-SE" sz="2000" dirty="0" err="1"/>
              <a:t>Ringltä</a:t>
            </a:r>
            <a:r>
              <a:rPr lang="sv-SE" sz="2000" dirty="0"/>
              <a:t> ja Tetra </a:t>
            </a:r>
            <a:r>
              <a:rPr lang="sv-SE" sz="2000" dirty="0" err="1"/>
              <a:t>Pakilta</a:t>
            </a:r>
            <a:r>
              <a:rPr lang="sv-SE" sz="2000" dirty="0"/>
              <a:t>!</a:t>
            </a:r>
            <a:endParaRPr lang="sv-SE" sz="2000" b="1" dirty="0"/>
          </a:p>
          <a:p>
            <a:endParaRPr lang="sv-SE" dirty="0"/>
          </a:p>
          <a:p>
            <a:r>
              <a:rPr lang="sv-SE" dirty="0"/>
              <a:t>Lue </a:t>
            </a:r>
            <a:r>
              <a:rPr lang="sv-SE" dirty="0" err="1"/>
              <a:t>lisää</a:t>
            </a:r>
            <a:r>
              <a:rPr lang="sv-SE" dirty="0"/>
              <a:t> </a:t>
            </a:r>
            <a:r>
              <a:rPr lang="sv-SE" dirty="0">
                <a:hlinkClick r:id="rId3"/>
              </a:rPr>
              <a:t>tehtävästä 1</a:t>
            </a:r>
            <a:endParaRPr lang="sv-SE" dirty="0"/>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1. </a:t>
            </a:r>
            <a:r>
              <a:rPr lang="sv-SE" sz="2400" b="1" dirty="0" err="1">
                <a:latin typeface="+mj-lt"/>
              </a:rPr>
              <a:t>Tehtävä</a:t>
            </a:r>
            <a:endParaRPr lang="sv-SE" sz="2400" b="1" dirty="0">
              <a:latin typeface="+mj-lt"/>
            </a:endParaRPr>
          </a:p>
          <a:p>
            <a:r>
              <a:rPr lang="sv-SE" sz="3600" dirty="0" err="1">
                <a:solidFill>
                  <a:schemeClr val="accent2"/>
                </a:solidFill>
                <a:latin typeface="+mj-lt"/>
              </a:rPr>
              <a:t>Lajittele</a:t>
            </a:r>
            <a:r>
              <a:rPr lang="sv-SE" sz="3600" dirty="0">
                <a:solidFill>
                  <a:schemeClr val="accent2"/>
                </a:solidFill>
                <a:latin typeface="+mj-lt"/>
              </a:rPr>
              <a:t> ja </a:t>
            </a:r>
            <a:r>
              <a:rPr lang="sv-SE" sz="3600" dirty="0" err="1">
                <a:solidFill>
                  <a:schemeClr val="accent2"/>
                </a:solidFill>
                <a:latin typeface="+mj-lt"/>
              </a:rPr>
              <a:t>kierrätä</a:t>
            </a:r>
            <a:r>
              <a:rPr lang="sv-SE" sz="3600" dirty="0">
                <a:solidFill>
                  <a:schemeClr val="accent2"/>
                </a:solidFill>
                <a:latin typeface="+mj-lt"/>
              </a:rPr>
              <a:t>!</a:t>
            </a:r>
            <a:endParaRPr lang="en-GB" sz="3600" dirty="0">
              <a:solidFill>
                <a:schemeClr val="accent2"/>
              </a:solidFill>
              <a:latin typeface="+mj-lt"/>
            </a:endParaRPr>
          </a:p>
        </p:txBody>
      </p:sp>
      <p:sp>
        <p:nvSpPr>
          <p:cNvPr id="5" name="TextBox 23">
            <a:extLst>
              <a:ext uri="{FF2B5EF4-FFF2-40B4-BE49-F238E27FC236}">
                <a16:creationId xmlns:a16="http://schemas.microsoft.com/office/drawing/2014/main" id="{280B406C-2B6E-72B8-11BC-AA5DE7A7AA26}"/>
              </a:ext>
            </a:extLst>
          </p:cNvPr>
          <p:cNvSpPr txBox="1"/>
          <p:nvPr/>
        </p:nvSpPr>
        <p:spPr>
          <a:xfrm>
            <a:off x="5784126" y="661517"/>
            <a:ext cx="1793556" cy="338554"/>
          </a:xfrm>
          <a:prstGeom prst="rect">
            <a:avLst/>
          </a:prstGeom>
          <a:noFill/>
          <a:ln w="0" cap="rnd">
            <a:noFill/>
          </a:ln>
        </p:spPr>
        <p:txBody>
          <a:bodyPr wrap="square" rtlCol="0">
            <a:spAutoFit/>
          </a:bodyPr>
          <a:lstStyle/>
          <a:p>
            <a:r>
              <a:rPr lang="sv-SE" sz="1600" dirty="0" err="1">
                <a:latin typeface="+mj-lt"/>
              </a:rPr>
              <a:t>Yhteistyössä</a:t>
            </a:r>
            <a:endParaRPr lang="en-GB" sz="1600" dirty="0">
              <a:latin typeface="+mj-lt"/>
            </a:endParaRPr>
          </a:p>
        </p:txBody>
      </p:sp>
      <p:pic>
        <p:nvPicPr>
          <p:cNvPr id="14" name="Bildobjekt 13" descr="En bild som visar svart, mörker&#10;&#10;Automatiskt genererad beskrivning">
            <a:extLst>
              <a:ext uri="{FF2B5EF4-FFF2-40B4-BE49-F238E27FC236}">
                <a16:creationId xmlns:a16="http://schemas.microsoft.com/office/drawing/2014/main" id="{063BA8AE-739F-4819-00A0-9ADC4CB6FC75}"/>
              </a:ext>
            </a:extLst>
          </p:cNvPr>
          <p:cNvPicPr>
            <a:picLocks noChangeAspect="1"/>
          </p:cNvPicPr>
          <p:nvPr/>
        </p:nvPicPr>
        <p:blipFill>
          <a:blip r:embed="rId4"/>
          <a:stretch>
            <a:fillRect/>
          </a:stretch>
        </p:blipFill>
        <p:spPr>
          <a:xfrm>
            <a:off x="7319627" y="510423"/>
            <a:ext cx="1790700" cy="609600"/>
          </a:xfrm>
          <a:prstGeom prst="rect">
            <a:avLst/>
          </a:prstGeom>
        </p:spPr>
      </p:pic>
      <p:pic>
        <p:nvPicPr>
          <p:cNvPr id="8" name="Bildobjekt 7" descr="En bild som visar text, whiteboard, handskrift, klassrum&#10;&#10;Automatiskt genererad beskrivning">
            <a:extLst>
              <a:ext uri="{FF2B5EF4-FFF2-40B4-BE49-F238E27FC236}">
                <a16:creationId xmlns:a16="http://schemas.microsoft.com/office/drawing/2014/main" id="{3B04F1E7-3228-07DD-49EB-7277402B9165}"/>
              </a:ext>
            </a:extLst>
          </p:cNvPr>
          <p:cNvPicPr>
            <a:picLocks noChangeAspect="1"/>
          </p:cNvPicPr>
          <p:nvPr/>
        </p:nvPicPr>
        <p:blipFill>
          <a:blip r:embed="rId5"/>
          <a:stretch>
            <a:fillRect/>
          </a:stretch>
        </p:blipFill>
        <p:spPr>
          <a:xfrm rot="21064650">
            <a:off x="6233522" y="1860489"/>
            <a:ext cx="4534063" cy="2127113"/>
          </a:xfrm>
          <a:prstGeom prst="rect">
            <a:avLst/>
          </a:prstGeom>
        </p:spPr>
      </p:pic>
      <p:pic>
        <p:nvPicPr>
          <p:cNvPr id="11" name="Bildobjekt 10" descr="En bild som visar text, tecknad serie, affisch, design&#10;&#10;Automatiskt genererad beskrivning">
            <a:extLst>
              <a:ext uri="{FF2B5EF4-FFF2-40B4-BE49-F238E27FC236}">
                <a16:creationId xmlns:a16="http://schemas.microsoft.com/office/drawing/2014/main" id="{C2782380-4C43-5370-CF6B-20630285947A}"/>
              </a:ext>
            </a:extLst>
          </p:cNvPr>
          <p:cNvPicPr>
            <a:picLocks noChangeAspect="1"/>
          </p:cNvPicPr>
          <p:nvPr/>
        </p:nvPicPr>
        <p:blipFill>
          <a:blip r:embed="rId6"/>
          <a:stretch>
            <a:fillRect/>
          </a:stretch>
        </p:blipFill>
        <p:spPr>
          <a:xfrm rot="461235">
            <a:off x="9045059" y="3324954"/>
            <a:ext cx="1937212" cy="2582949"/>
          </a:xfrm>
          <a:prstGeom prst="rect">
            <a:avLst/>
          </a:prstGeom>
        </p:spPr>
      </p:pic>
    </p:spTree>
    <p:extLst>
      <p:ext uri="{BB962C8B-B14F-4D97-AF65-F5344CB8AC3E}">
        <p14:creationId xmlns:p14="http://schemas.microsoft.com/office/powerpoint/2010/main" val="37769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1990790"/>
            <a:ext cx="3882555" cy="1477328"/>
          </a:xfrm>
          <a:prstGeom prst="rect">
            <a:avLst/>
          </a:prstGeom>
          <a:noFill/>
        </p:spPr>
        <p:txBody>
          <a:bodyPr wrap="square" rtlCol="0">
            <a:spAutoFit/>
          </a:bodyPr>
          <a:lstStyle/>
          <a:p>
            <a:r>
              <a:rPr lang="sv-SE" dirty="0" err="1"/>
              <a:t>Suunnittelkaa</a:t>
            </a:r>
            <a:r>
              <a:rPr lang="sv-SE" dirty="0"/>
              <a:t> </a:t>
            </a:r>
            <a:r>
              <a:rPr lang="sv-SE" dirty="0" err="1"/>
              <a:t>kierrätyskampanja</a:t>
            </a:r>
            <a:r>
              <a:rPr lang="sv-SE" dirty="0"/>
              <a:t> </a:t>
            </a:r>
            <a:r>
              <a:rPr lang="sv-SE" dirty="0" err="1"/>
              <a:t>mehupurkin</a:t>
            </a:r>
            <a:r>
              <a:rPr lang="sv-SE" dirty="0"/>
              <a:t> </a:t>
            </a:r>
            <a:r>
              <a:rPr lang="sv-SE" dirty="0" err="1"/>
              <a:t>kanteen</a:t>
            </a:r>
            <a:r>
              <a:rPr lang="sv-SE" dirty="0"/>
              <a:t>! </a:t>
            </a:r>
          </a:p>
          <a:p>
            <a:r>
              <a:rPr lang="sv-SE" dirty="0" err="1"/>
              <a:t>Mikä</a:t>
            </a:r>
            <a:r>
              <a:rPr lang="sv-SE" dirty="0"/>
              <a:t> on </a:t>
            </a:r>
            <a:r>
              <a:rPr lang="sv-SE" dirty="0" err="1"/>
              <a:t>sinun</a:t>
            </a:r>
            <a:r>
              <a:rPr lang="sv-SE" dirty="0"/>
              <a:t>/ </a:t>
            </a:r>
            <a:r>
              <a:rPr lang="sv-SE" dirty="0" err="1"/>
              <a:t>teidän</a:t>
            </a:r>
            <a:r>
              <a:rPr lang="sv-SE" dirty="0"/>
              <a:t> paras </a:t>
            </a:r>
            <a:r>
              <a:rPr lang="sv-SE" dirty="0" err="1"/>
              <a:t>idea</a:t>
            </a:r>
            <a:r>
              <a:rPr lang="sv-SE" dirty="0"/>
              <a:t> </a:t>
            </a:r>
            <a:r>
              <a:rPr lang="sv-SE" dirty="0" err="1"/>
              <a:t>kierrättämisen</a:t>
            </a:r>
            <a:r>
              <a:rPr lang="sv-SE" dirty="0"/>
              <a:t> </a:t>
            </a:r>
            <a:r>
              <a:rPr lang="sv-SE" dirty="0" err="1"/>
              <a:t>lisäämiseksi</a:t>
            </a:r>
            <a:r>
              <a:rPr lang="sv-SE" dirty="0"/>
              <a:t>?</a:t>
            </a:r>
          </a:p>
          <a:p>
            <a:endParaRPr lang="sv-SE" dirty="0"/>
          </a:p>
        </p:txBody>
      </p:sp>
      <p:sp>
        <p:nvSpPr>
          <p:cNvPr id="11" name="textruta 10"/>
          <p:cNvSpPr txBox="1"/>
          <p:nvPr/>
        </p:nvSpPr>
        <p:spPr>
          <a:xfrm>
            <a:off x="1520407" y="3430615"/>
            <a:ext cx="4462607" cy="2185214"/>
          </a:xfrm>
          <a:prstGeom prst="rect">
            <a:avLst/>
          </a:prstGeom>
          <a:noFill/>
        </p:spPr>
        <p:txBody>
          <a:bodyPr wrap="square" rtlCol="0">
            <a:spAutoFit/>
          </a:bodyPr>
          <a:lstStyle/>
          <a:p>
            <a:r>
              <a:rPr lang="sv-SE" sz="2000" b="1" dirty="0" err="1"/>
              <a:t>Nopeuspalkinto</a:t>
            </a:r>
            <a:r>
              <a:rPr lang="sv-SE" sz="2000" b="1" dirty="0"/>
              <a:t> </a:t>
            </a:r>
            <a:r>
              <a:rPr lang="sv-SE" sz="2000" dirty="0"/>
              <a:t>-  </a:t>
            </a:r>
            <a:r>
              <a:rPr lang="sv-SE" sz="2000" dirty="0" err="1"/>
              <a:t>Rekisteröi</a:t>
            </a:r>
            <a:r>
              <a:rPr lang="sv-SE" sz="2000" dirty="0"/>
              <a:t> </a:t>
            </a:r>
            <a:r>
              <a:rPr lang="sv-SE" sz="2000" dirty="0" err="1"/>
              <a:t>tehtävä</a:t>
            </a:r>
            <a:r>
              <a:rPr lang="sv-SE" sz="2000" dirty="0"/>
              <a:t> </a:t>
            </a:r>
            <a:r>
              <a:rPr lang="sv-SE" sz="2000" dirty="0" err="1"/>
              <a:t>viimeistään</a:t>
            </a:r>
            <a:r>
              <a:rPr lang="sv-SE" sz="2000" dirty="0"/>
              <a:t> 10. </a:t>
            </a:r>
            <a:r>
              <a:rPr lang="sv-SE" sz="2000" dirty="0" err="1"/>
              <a:t>joulukuuta</a:t>
            </a:r>
            <a:r>
              <a:rPr lang="sv-SE" sz="2000" dirty="0"/>
              <a:t> 2023 </a:t>
            </a:r>
            <a:br>
              <a:rPr lang="sv-SE" sz="2000" dirty="0"/>
            </a:br>
            <a:r>
              <a:rPr lang="sv-SE" sz="2000" dirty="0" err="1"/>
              <a:t>niin</a:t>
            </a:r>
            <a:r>
              <a:rPr lang="sv-SE" sz="2000" dirty="0"/>
              <a:t> </a:t>
            </a:r>
            <a:r>
              <a:rPr lang="sv-SE" sz="2000" dirty="0" err="1"/>
              <a:t>teillä</a:t>
            </a:r>
            <a:r>
              <a:rPr lang="sv-SE" sz="2000" dirty="0"/>
              <a:t> on </a:t>
            </a:r>
            <a:r>
              <a:rPr lang="sv-SE" sz="2000" dirty="0" err="1"/>
              <a:t>mahdollisuus</a:t>
            </a:r>
            <a:r>
              <a:rPr lang="sv-SE" sz="2000" dirty="0"/>
              <a:t> </a:t>
            </a:r>
            <a:r>
              <a:rPr lang="sv-SE" sz="2000" dirty="0" err="1"/>
              <a:t>voittaa</a:t>
            </a:r>
            <a:r>
              <a:rPr lang="sv-SE" sz="2000" dirty="0"/>
              <a:t> </a:t>
            </a:r>
            <a:br>
              <a:rPr lang="sv-SE" sz="2000" dirty="0"/>
            </a:br>
            <a:r>
              <a:rPr lang="sv-SE" sz="2000" dirty="0" err="1"/>
              <a:t>hienoja</a:t>
            </a:r>
            <a:r>
              <a:rPr lang="sv-SE" sz="2000" dirty="0"/>
              <a:t> </a:t>
            </a:r>
            <a:r>
              <a:rPr lang="sv-SE" sz="2000" dirty="0" err="1"/>
              <a:t>palkintoja</a:t>
            </a:r>
            <a:r>
              <a:rPr lang="sv-SE" sz="2000" dirty="0"/>
              <a:t> Tetra </a:t>
            </a:r>
            <a:r>
              <a:rPr lang="sv-SE" sz="2000" dirty="0" err="1"/>
              <a:t>Pakilta</a:t>
            </a:r>
            <a:r>
              <a:rPr lang="sv-SE" sz="2000" dirty="0"/>
              <a:t> ja </a:t>
            </a:r>
            <a:br>
              <a:rPr lang="sv-SE" sz="2000" dirty="0"/>
            </a:br>
            <a:r>
              <a:rPr lang="sv-SE" sz="2000" dirty="0" err="1"/>
              <a:t>Eckes-Graninilta</a:t>
            </a:r>
            <a:r>
              <a:rPr lang="sv-SE" sz="2000" dirty="0"/>
              <a:t>!</a:t>
            </a:r>
            <a:endParaRPr lang="sv-SE" sz="2000" b="1" dirty="0"/>
          </a:p>
          <a:p>
            <a:endParaRPr lang="sv-SE" dirty="0"/>
          </a:p>
          <a:p>
            <a:r>
              <a:rPr lang="sv-SE" dirty="0"/>
              <a:t>Lue </a:t>
            </a:r>
            <a:r>
              <a:rPr lang="sv-SE" dirty="0" err="1"/>
              <a:t>lisää</a:t>
            </a:r>
            <a:r>
              <a:rPr lang="sv-SE" dirty="0"/>
              <a:t> </a:t>
            </a:r>
            <a:r>
              <a:rPr lang="sv-SE" dirty="0">
                <a:hlinkClick r:id="rId3"/>
              </a:rPr>
              <a:t>tehtävästä 2</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5511330" cy="1015663"/>
          </a:xfrm>
          <a:prstGeom prst="rect">
            <a:avLst/>
          </a:prstGeom>
          <a:noFill/>
          <a:ln w="0" cap="rnd">
            <a:noFill/>
          </a:ln>
        </p:spPr>
        <p:txBody>
          <a:bodyPr wrap="square" rtlCol="0">
            <a:spAutoFit/>
          </a:bodyPr>
          <a:lstStyle/>
          <a:p>
            <a:r>
              <a:rPr lang="sv-SE" sz="2400" b="1" dirty="0">
                <a:latin typeface="+mj-lt"/>
              </a:rPr>
              <a:t>2. </a:t>
            </a:r>
            <a:r>
              <a:rPr lang="sv-SE" sz="2400" b="1" dirty="0" err="1">
                <a:latin typeface="+mj-lt"/>
              </a:rPr>
              <a:t>Tehtävä</a:t>
            </a:r>
            <a:endParaRPr lang="sv-SE" sz="2400" b="1" dirty="0">
              <a:latin typeface="+mj-lt"/>
            </a:endParaRPr>
          </a:p>
          <a:p>
            <a:r>
              <a:rPr lang="sv-SE" sz="3600" dirty="0" err="1">
                <a:solidFill>
                  <a:schemeClr val="accent2"/>
                </a:solidFill>
                <a:latin typeface="+mj-lt"/>
              </a:rPr>
              <a:t>Kierrätyskampanja</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6070118" y="661517"/>
            <a:ext cx="1793556" cy="338554"/>
          </a:xfrm>
          <a:prstGeom prst="rect">
            <a:avLst/>
          </a:prstGeom>
          <a:noFill/>
          <a:ln w="0" cap="rnd">
            <a:noFill/>
          </a:ln>
        </p:spPr>
        <p:txBody>
          <a:bodyPr wrap="square" rtlCol="0">
            <a:spAutoFit/>
          </a:bodyPr>
          <a:lstStyle/>
          <a:p>
            <a:pPr algn="ctr"/>
            <a:r>
              <a:rPr lang="sv-SE" sz="1600" dirty="0" err="1">
                <a:latin typeface="+mj-lt"/>
              </a:rPr>
              <a:t>Yhteistyössä</a:t>
            </a:r>
            <a:endParaRPr lang="en-GB" sz="1600" dirty="0">
              <a:latin typeface="+mj-lt"/>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F5C93EFF-C7C9-9E35-A93A-4CDFA5175368}"/>
              </a:ext>
            </a:extLst>
          </p:cNvPr>
          <p:cNvPicPr>
            <a:picLocks noChangeAspect="1"/>
          </p:cNvPicPr>
          <p:nvPr/>
        </p:nvPicPr>
        <p:blipFill>
          <a:blip r:embed="rId4"/>
          <a:stretch>
            <a:fillRect/>
          </a:stretch>
        </p:blipFill>
        <p:spPr>
          <a:xfrm>
            <a:off x="7903089" y="619705"/>
            <a:ext cx="2122780" cy="492397"/>
          </a:xfrm>
          <a:prstGeom prst="rect">
            <a:avLst/>
          </a:prstGeom>
        </p:spPr>
      </p:pic>
      <p:pic>
        <p:nvPicPr>
          <p:cNvPr id="5" name="Bildobjekt 4" descr="En bild som visar Barnkonst, text, rita, tecknad serie&#10;&#10;Automatiskt genererad beskrivning">
            <a:extLst>
              <a:ext uri="{FF2B5EF4-FFF2-40B4-BE49-F238E27FC236}">
                <a16:creationId xmlns:a16="http://schemas.microsoft.com/office/drawing/2014/main" id="{4D782007-3277-6DDD-BC79-ABDE3B2CF1C4}"/>
              </a:ext>
            </a:extLst>
          </p:cNvPr>
          <p:cNvPicPr>
            <a:picLocks noChangeAspect="1"/>
          </p:cNvPicPr>
          <p:nvPr/>
        </p:nvPicPr>
        <p:blipFill>
          <a:blip r:embed="rId5"/>
          <a:stretch>
            <a:fillRect/>
          </a:stretch>
        </p:blipFill>
        <p:spPr>
          <a:xfrm>
            <a:off x="5592418" y="1151165"/>
            <a:ext cx="5778592" cy="5778592"/>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3.xml><?xml version="1.0" encoding="utf-8"?>
<ds:datastoreItem xmlns:ds="http://schemas.openxmlformats.org/officeDocument/2006/customXml" ds:itemID="{C497C37B-43FC-408A-8700-A29CF2BA2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1757</TotalTime>
  <Words>753</Words>
  <Application>Microsoft Macintosh PowerPoint</Application>
  <PresentationFormat>Bredbild</PresentationFormat>
  <Paragraphs>98</Paragraphs>
  <Slides>12</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12</vt:i4>
      </vt:variant>
    </vt:vector>
  </HeadingPairs>
  <TitlesOfParts>
    <vt:vector size="15" baseType="lpstr">
      <vt:lpstr>Arial</vt:lpstr>
      <vt:lpstr>Calibri</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Helén Magnusson</cp:lastModifiedBy>
  <cp:revision>35</cp:revision>
  <cp:lastPrinted>2021-01-29T11:26:26Z</cp:lastPrinted>
  <dcterms:created xsi:type="dcterms:W3CDTF">2021-02-03T10:17:59Z</dcterms:created>
  <dcterms:modified xsi:type="dcterms:W3CDTF">2023-08-31T07:27:14Z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