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Lst>
  <p:notesMasterIdLst>
    <p:notesMasterId r:id="rId17"/>
  </p:notesMasterIdLst>
  <p:handoutMasterIdLst>
    <p:handoutMasterId r:id="rId18"/>
  </p:handoutMasterIdLst>
  <p:sldIdLst>
    <p:sldId id="257" r:id="rId5"/>
    <p:sldId id="280" r:id="rId6"/>
    <p:sldId id="278" r:id="rId7"/>
    <p:sldId id="279" r:id="rId8"/>
    <p:sldId id="277" r:id="rId9"/>
    <p:sldId id="268" r:id="rId10"/>
    <p:sldId id="271" r:id="rId11"/>
    <p:sldId id="256" r:id="rId12"/>
    <p:sldId id="275" r:id="rId13"/>
    <p:sldId id="276" r:id="rId14"/>
    <p:sldId id="270" r:id="rId15"/>
    <p:sldId id="273" r:id="rId16"/>
  </p:sldIdLst>
  <p:sldSz cx="12192000" cy="6858000"/>
  <p:notesSz cx="6889750" cy="10018713"/>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62DFDC-010C-5C4F-BA5C-65135AC397E6}">
          <p14:sldIdLst>
            <p14:sldId id="257"/>
            <p14:sldId id="280"/>
            <p14:sldId id="278"/>
            <p14:sldId id="279"/>
            <p14:sldId id="277"/>
            <p14:sldId id="268"/>
            <p14:sldId id="271"/>
            <p14:sldId id="256"/>
            <p14:sldId id="275"/>
            <p14:sldId id="276"/>
            <p14:sldId id="270"/>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117" userDrawn="1">
          <p15:clr>
            <a:srgbClr val="A4A3A4"/>
          </p15:clr>
        </p15:guide>
        <p15:guide id="5" orient="horz" pos="1820" userDrawn="1">
          <p15:clr>
            <a:srgbClr val="A4A3A4"/>
          </p15:clr>
        </p15:guide>
        <p15:guide id="7" orient="horz" pos="3181" userDrawn="1">
          <p15:clr>
            <a:srgbClr val="A4A3A4"/>
          </p15:clr>
        </p15:guide>
        <p15:guide id="9" orient="horz" pos="323" userDrawn="1">
          <p15:clr>
            <a:srgbClr val="A4A3A4"/>
          </p15:clr>
        </p15:guide>
        <p15:guide id="11" pos="7265" userDrawn="1">
          <p15:clr>
            <a:srgbClr val="A4A3A4"/>
          </p15:clr>
        </p15:guide>
        <p15:guide id="12" pos="1005" userDrawn="1">
          <p15:clr>
            <a:srgbClr val="A4A3A4"/>
          </p15:clr>
        </p15:guide>
        <p15:guide id="13" orient="horz" pos="3997" userDrawn="1">
          <p15:clr>
            <a:srgbClr val="A4A3A4"/>
          </p15:clr>
        </p15:guide>
        <p15:guide id="14" orient="horz" pos="131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CBBF04-4393-24C4-3768-70F5DD59D2D7}" name="Helén Magnusson" initials="HM" userId="a64114b64ae40712" providerId="Windows Live"/>
  <p188:author id="{B91BC7D1-5FDB-149C-DC36-C74797F07B87}" name="Josefin" initials="J" userId="S::SEEGERVALLJ@tetrapak.com::8624aedb-3b1a-494d-9cd1-449f9e48a5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F88"/>
    <a:srgbClr val="00BDF2"/>
    <a:srgbClr val="00BDF3"/>
    <a:srgbClr val="003E88"/>
    <a:srgbClr val="000000"/>
    <a:srgbClr val="75BEEA"/>
    <a:srgbClr val="19161F"/>
    <a:srgbClr val="291D24"/>
    <a:srgbClr val="00BE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96" autoAdjust="0"/>
    <p:restoredTop sz="76803" autoAdjust="0"/>
  </p:normalViewPr>
  <p:slideViewPr>
    <p:cSldViewPr snapToGrid="0" snapToObjects="1" showGuides="1">
      <p:cViewPr varScale="1">
        <p:scale>
          <a:sx n="97" d="100"/>
          <a:sy n="97" d="100"/>
        </p:scale>
        <p:origin x="2024" y="184"/>
      </p:cViewPr>
      <p:guideLst>
        <p:guide orient="horz" pos="2160"/>
        <p:guide pos="3840"/>
        <p:guide orient="horz" pos="1117"/>
        <p:guide orient="horz" pos="1820"/>
        <p:guide orient="horz" pos="3181"/>
        <p:guide orient="horz" pos="323"/>
        <p:guide pos="7265"/>
        <p:guide pos="1005"/>
        <p:guide orient="horz" pos="3997"/>
        <p:guide orient="horz" pos="1313"/>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snapToObjects="1">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BA57A6B-9A09-4D10-BEC4-B926D567FEA4}"/>
              </a:ext>
            </a:extLst>
          </p:cNvPr>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sv-SE"/>
          </a:p>
        </p:txBody>
      </p:sp>
      <p:sp>
        <p:nvSpPr>
          <p:cNvPr id="3" name="Platshållare för datum 2">
            <a:extLst>
              <a:ext uri="{FF2B5EF4-FFF2-40B4-BE49-F238E27FC236}">
                <a16:creationId xmlns:a16="http://schemas.microsoft.com/office/drawing/2014/main" id="{487B9AC1-7B72-4E0F-AF69-D15AED452B9A}"/>
              </a:ext>
            </a:extLst>
          </p:cNvPr>
          <p:cNvSpPr>
            <a:spLocks noGrp="1"/>
          </p:cNvSpPr>
          <p:nvPr>
            <p:ph type="dt" sz="quarter" idx="1"/>
          </p:nvPr>
        </p:nvSpPr>
        <p:spPr>
          <a:xfrm>
            <a:off x="3902597" y="0"/>
            <a:ext cx="2985558" cy="502676"/>
          </a:xfrm>
          <a:prstGeom prst="rect">
            <a:avLst/>
          </a:prstGeom>
        </p:spPr>
        <p:txBody>
          <a:bodyPr vert="horz" lIns="96616" tIns="48308" rIns="96616" bIns="48308" rtlCol="0"/>
          <a:lstStyle>
            <a:lvl1pPr algn="r">
              <a:defRPr sz="1300"/>
            </a:lvl1pPr>
          </a:lstStyle>
          <a:p>
            <a:fld id="{7966EA66-89A9-4AA9-980A-580987251203}" type="datetimeFigureOut">
              <a:rPr lang="sv-SE" smtClean="0"/>
              <a:t>2023-08-24</a:t>
            </a:fld>
            <a:endParaRPr lang="sv-SE"/>
          </a:p>
        </p:txBody>
      </p:sp>
      <p:sp>
        <p:nvSpPr>
          <p:cNvPr id="4" name="Platshållare för sidfot 3">
            <a:extLst>
              <a:ext uri="{FF2B5EF4-FFF2-40B4-BE49-F238E27FC236}">
                <a16:creationId xmlns:a16="http://schemas.microsoft.com/office/drawing/2014/main" id="{1192DA7C-9232-44A4-AC35-677B5A6BB13D}"/>
              </a:ext>
            </a:extLst>
          </p:cNvPr>
          <p:cNvSpPr>
            <a:spLocks noGrp="1"/>
          </p:cNvSpPr>
          <p:nvPr>
            <p:ph type="ftr" sz="quarter" idx="2"/>
          </p:nvPr>
        </p:nvSpPr>
        <p:spPr>
          <a:xfrm>
            <a:off x="0" y="9516039"/>
            <a:ext cx="2985558" cy="502674"/>
          </a:xfrm>
          <a:prstGeom prst="rect">
            <a:avLst/>
          </a:prstGeom>
        </p:spPr>
        <p:txBody>
          <a:bodyPr vert="horz" lIns="96616" tIns="48308" rIns="96616" bIns="48308" rtlCol="0" anchor="b"/>
          <a:lstStyle>
            <a:lvl1pPr algn="l">
              <a:defRPr sz="1300"/>
            </a:lvl1pPr>
          </a:lstStyle>
          <a:p>
            <a:endParaRPr lang="sv-SE"/>
          </a:p>
        </p:txBody>
      </p:sp>
      <p:sp>
        <p:nvSpPr>
          <p:cNvPr id="5" name="Platshållare för bildnummer 4">
            <a:extLst>
              <a:ext uri="{FF2B5EF4-FFF2-40B4-BE49-F238E27FC236}">
                <a16:creationId xmlns:a16="http://schemas.microsoft.com/office/drawing/2014/main" id="{57B58BA2-57EF-4A8C-A98A-072038BFC32B}"/>
              </a:ext>
            </a:extLst>
          </p:cNvPr>
          <p:cNvSpPr>
            <a:spLocks noGrp="1"/>
          </p:cNvSpPr>
          <p:nvPr>
            <p:ph type="sldNum" sz="quarter" idx="3"/>
          </p:nvPr>
        </p:nvSpPr>
        <p:spPr>
          <a:xfrm>
            <a:off x="3902597" y="9516039"/>
            <a:ext cx="2985558" cy="502674"/>
          </a:xfrm>
          <a:prstGeom prst="rect">
            <a:avLst/>
          </a:prstGeom>
        </p:spPr>
        <p:txBody>
          <a:bodyPr vert="horz" lIns="96616" tIns="48308" rIns="96616" bIns="48308" rtlCol="0" anchor="b"/>
          <a:lstStyle>
            <a:lvl1pPr algn="r">
              <a:defRPr sz="1300"/>
            </a:lvl1pPr>
          </a:lstStyle>
          <a:p>
            <a:fld id="{1F120529-E383-489D-AAF3-38E61A65A698}" type="slidenum">
              <a:rPr lang="sv-SE" smtClean="0"/>
              <a:t>‹#›</a:t>
            </a:fld>
            <a:endParaRPr lang="sv-SE"/>
          </a:p>
        </p:txBody>
      </p:sp>
    </p:spTree>
    <p:extLst>
      <p:ext uri="{BB962C8B-B14F-4D97-AF65-F5344CB8AC3E}">
        <p14:creationId xmlns:p14="http://schemas.microsoft.com/office/powerpoint/2010/main" val="2174107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b="0" i="0">
                <a:latin typeface="Arial" panose="020B0604020202020204" pitchFamily="34" charset="0"/>
              </a:defRPr>
            </a:lvl1pPr>
          </a:lstStyle>
          <a:p>
            <a:endParaRPr lang="en-DK"/>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b="0" i="0">
                <a:latin typeface="Arial" panose="020B0604020202020204" pitchFamily="34" charset="0"/>
              </a:defRPr>
            </a:lvl1pPr>
          </a:lstStyle>
          <a:p>
            <a:fld id="{6AE1E28A-936C-2341-8949-B5B6C6476E48}" type="datetimeFigureOut">
              <a:rPr lang="en-DK" smtClean="0"/>
              <a:pPr/>
              <a:t>8/24/23</a:t>
            </a:fld>
            <a:endParaRPr lang="en-DK"/>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DK"/>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K"/>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b="0" i="0">
                <a:latin typeface="Arial" panose="020B0604020202020204" pitchFamily="34" charset="0"/>
              </a:defRPr>
            </a:lvl1pPr>
          </a:lstStyle>
          <a:p>
            <a:endParaRPr lang="en-DK"/>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b="0" i="0">
                <a:latin typeface="Arial" panose="020B0604020202020204" pitchFamily="34" charset="0"/>
              </a:defRPr>
            </a:lvl1pPr>
          </a:lstStyle>
          <a:p>
            <a:fld id="{D67987AA-8FE1-674E-A1EF-F0BAA3FF42D7}" type="slidenum">
              <a:rPr lang="en-DK" smtClean="0"/>
              <a:pPr/>
              <a:t>‹#›</a:t>
            </a:fld>
            <a:endParaRPr lang="en-DK"/>
          </a:p>
        </p:txBody>
      </p:sp>
    </p:spTree>
    <p:extLst>
      <p:ext uri="{BB962C8B-B14F-4D97-AF65-F5344CB8AC3E}">
        <p14:creationId xmlns:p14="http://schemas.microsoft.com/office/powerpoint/2010/main" val="202938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a:t>
            </a:fld>
            <a:endParaRPr lang="en-GB"/>
          </a:p>
        </p:txBody>
      </p:sp>
    </p:spTree>
    <p:extLst>
      <p:ext uri="{BB962C8B-B14F-4D97-AF65-F5344CB8AC3E}">
        <p14:creationId xmlns:p14="http://schemas.microsoft.com/office/powerpoint/2010/main" val="1407141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10</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sv-SE" sz="1200" b="1" i="1"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11</a:t>
            </a:fld>
            <a:endParaRPr lang="en-GB"/>
          </a:p>
        </p:txBody>
      </p:sp>
    </p:spTree>
    <p:extLst>
      <p:ext uri="{BB962C8B-B14F-4D97-AF65-F5344CB8AC3E}">
        <p14:creationId xmlns:p14="http://schemas.microsoft.com/office/powerpoint/2010/main" val="537193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5BCB457-C82D-AF43-9B5A-DBD613C5BC7D}" type="slidenum">
              <a:rPr lang="sv-SE" smtClean="0"/>
              <a:t>12</a:t>
            </a:fld>
            <a:endParaRPr lang="sv-SE"/>
          </a:p>
        </p:txBody>
      </p:sp>
    </p:spTree>
    <p:extLst>
      <p:ext uri="{BB962C8B-B14F-4D97-AF65-F5344CB8AC3E}">
        <p14:creationId xmlns:p14="http://schemas.microsoft.com/office/powerpoint/2010/main" val="124300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b="1"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2</a:t>
            </a:fld>
            <a:endParaRPr lang="en-GB"/>
          </a:p>
        </p:txBody>
      </p:sp>
    </p:spTree>
    <p:extLst>
      <p:ext uri="{BB962C8B-B14F-4D97-AF65-F5344CB8AC3E}">
        <p14:creationId xmlns:p14="http://schemas.microsoft.com/office/powerpoint/2010/main" val="1267167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Köper man en stor förpackning kanske innehållet kommer bli dåligt innan förpackningen är tom. Då måste man slänga eller hälla ut innehållet. Detta leder till att matsvinnet ökar, vilket inte är bra för miljön eller din ekonomi. För att få ut allt det goda ur t.ex. en yoghurtförpackning är den gjord med en tratt i toppen. Då kan du ställa den upp-och ner i kylen och även få ut det sista.</a:t>
            </a:r>
          </a:p>
          <a:p>
            <a:r>
              <a:rPr lang="sv-SE" dirty="0"/>
              <a:t>Idag slängs cirka en tredjedel av all livsmedel som produceras, vilket bl.a. orsakar växthusgasutsläpp. Detta vill vi på </a:t>
            </a:r>
            <a:r>
              <a:rPr lang="sv-SE" dirty="0" err="1"/>
              <a:t>Kartonkikilpailu</a:t>
            </a:r>
            <a:r>
              <a:rPr lang="sv-SE" dirty="0"/>
              <a:t> ändra på!</a:t>
            </a:r>
          </a:p>
        </p:txBody>
      </p:sp>
      <p:sp>
        <p:nvSpPr>
          <p:cNvPr id="4" name="Platshållare för bildnummer 3"/>
          <p:cNvSpPr>
            <a:spLocks noGrp="1"/>
          </p:cNvSpPr>
          <p:nvPr>
            <p:ph type="sldNum" sz="quarter" idx="5"/>
          </p:nvPr>
        </p:nvSpPr>
        <p:spPr/>
        <p:txBody>
          <a:bodyPr/>
          <a:lstStyle/>
          <a:p>
            <a:fld id="{65BCB457-C82D-AF43-9B5A-DBD613C5BC7D}" type="slidenum">
              <a:rPr lang="sv-SE" smtClean="0"/>
              <a:t>3</a:t>
            </a:fld>
            <a:endParaRPr lang="sv-SE"/>
          </a:p>
        </p:txBody>
      </p:sp>
    </p:spTree>
    <p:extLst>
      <p:ext uri="{BB962C8B-B14F-4D97-AF65-F5344CB8AC3E}">
        <p14:creationId xmlns:p14="http://schemas.microsoft.com/office/powerpoint/2010/main" val="294760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Vill du lära dig mer om matsvinn? </a:t>
            </a:r>
          </a:p>
          <a:p>
            <a:r>
              <a:rPr lang="sv-SE" dirty="0"/>
              <a:t>Det finns många bra tips på hur vi kan minska matsvinnet. Vill du veta vilka våra tips är, gå in och läs mer på </a:t>
            </a:r>
            <a:r>
              <a:rPr lang="sv-SE" dirty="0" err="1"/>
              <a:t>https</a:t>
            </a:r>
            <a:r>
              <a:rPr lang="sv-SE" dirty="0"/>
              <a:t>://</a:t>
            </a:r>
            <a:r>
              <a:rPr lang="sv-SE" dirty="0" err="1"/>
              <a:t>kartondysten.dk</a:t>
            </a:r>
            <a:r>
              <a:rPr lang="sv-SE" dirty="0"/>
              <a:t>/</a:t>
            </a:r>
            <a:r>
              <a:rPr lang="sv-SE" dirty="0" err="1"/>
              <a:t>materialer</a:t>
            </a:r>
            <a:r>
              <a:rPr lang="sv-SE" dirty="0"/>
              <a:t>/</a:t>
            </a:r>
            <a:r>
              <a:rPr lang="sv-SE" dirty="0" err="1"/>
              <a:t>materialearkiv</a:t>
            </a:r>
            <a:r>
              <a:rPr lang="sv-SE" dirty="0"/>
              <a:t>/ eller på finska sidan </a:t>
            </a:r>
            <a:r>
              <a:rPr lang="sv-SE" dirty="0" err="1"/>
              <a:t>https</a:t>
            </a:r>
            <a:r>
              <a:rPr lang="sv-SE" dirty="0"/>
              <a:t>://</a:t>
            </a:r>
            <a:r>
              <a:rPr lang="sv-SE" dirty="0" err="1"/>
              <a:t>kartonkikilpailu.fi</a:t>
            </a:r>
            <a:r>
              <a:rPr lang="sv-SE" dirty="0"/>
              <a:t>/</a:t>
            </a:r>
            <a:r>
              <a:rPr lang="sv-SE" dirty="0" err="1"/>
              <a:t>aineistoa</a:t>
            </a:r>
            <a:r>
              <a:rPr lang="sv-SE" dirty="0"/>
              <a:t>/</a:t>
            </a:r>
            <a:r>
              <a:rPr lang="sv-SE" dirty="0" err="1"/>
              <a:t>materiaalpankki</a:t>
            </a:r>
            <a:r>
              <a:rPr lang="sv-SE" dirty="0"/>
              <a:t>/ </a:t>
            </a:r>
          </a:p>
          <a:p>
            <a:r>
              <a:rPr lang="sv-SE" dirty="0"/>
              <a:t>Kan du komma på fler sätt att minska matsvinnet? Maila gärna oss dina idéer och tips på </a:t>
            </a:r>
            <a:r>
              <a:rPr lang="sv-SE" dirty="0" err="1"/>
              <a:t>info@kartonkikilpailu.fi</a:t>
            </a:r>
            <a:r>
              <a:rPr lang="sv-SE" dirty="0"/>
              <a:t>, så vi kan tipsa vidare.</a:t>
            </a:r>
          </a:p>
          <a:p>
            <a:r>
              <a:rPr lang="sv-SE" dirty="0"/>
              <a:t>Skickar du med bilder? Läs först igenom vår personuppgiftspolicy. </a:t>
            </a:r>
            <a:r>
              <a:rPr lang="sv-SE" dirty="0" err="1"/>
              <a:t>https</a:t>
            </a:r>
            <a:r>
              <a:rPr lang="sv-SE" dirty="0"/>
              <a:t>://</a:t>
            </a:r>
            <a:r>
              <a:rPr lang="sv-SE" dirty="0" err="1"/>
              <a:t>kartonkikilpailu.fi</a:t>
            </a:r>
            <a:r>
              <a:rPr lang="sv-SE" dirty="0"/>
              <a:t>/</a:t>
            </a:r>
            <a:r>
              <a:rPr lang="sv-SE" dirty="0" err="1"/>
              <a:t>gdpr</a:t>
            </a:r>
            <a:r>
              <a:rPr lang="sv-SE" dirty="0"/>
              <a:t>/</a:t>
            </a:r>
          </a:p>
        </p:txBody>
      </p:sp>
      <p:sp>
        <p:nvSpPr>
          <p:cNvPr id="4" name="Platshållare för bildnummer 3"/>
          <p:cNvSpPr>
            <a:spLocks noGrp="1"/>
          </p:cNvSpPr>
          <p:nvPr>
            <p:ph type="sldNum" sz="quarter" idx="5"/>
          </p:nvPr>
        </p:nvSpPr>
        <p:spPr/>
        <p:txBody>
          <a:bodyPr/>
          <a:lstStyle/>
          <a:p>
            <a:fld id="{65BCB457-C82D-AF43-9B5A-DBD613C5BC7D}" type="slidenum">
              <a:rPr lang="sv-SE" smtClean="0"/>
              <a:t>4</a:t>
            </a:fld>
            <a:endParaRPr lang="sv-SE"/>
          </a:p>
        </p:txBody>
      </p:sp>
    </p:spTree>
    <p:extLst>
      <p:ext uri="{BB962C8B-B14F-4D97-AF65-F5344CB8AC3E}">
        <p14:creationId xmlns:p14="http://schemas.microsoft.com/office/powerpoint/2010/main" val="24013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baseline="0" dirty="0"/>
              <a:t>Parallellt med den svenska Kartongmatchen kommer tävlingen även att pågå i våra grannländer Finland och Danmark. Allt för att öka återvinningen och inspirera varandra. På startsidan av </a:t>
            </a:r>
            <a:r>
              <a:rPr lang="sv-SE" baseline="0" dirty="0" err="1"/>
              <a:t>www.kartongmatchen.se</a:t>
            </a:r>
            <a:r>
              <a:rPr lang="sv-SE" baseline="0" dirty="0"/>
              <a:t> kommer ni se återvinningsgraden (just nu) i de tre länderna. Vill ni veta mer om den finska Kartongmatchen eller se de finska elevernas inskickade bidrag i de olika matcherna, gå in på </a:t>
            </a:r>
            <a:r>
              <a:rPr lang="sv-SE" baseline="0" dirty="0" err="1"/>
              <a:t>www.kartonkikilpailu.fi</a:t>
            </a:r>
            <a:r>
              <a:rPr lang="sv-SE" baseline="0" dirty="0"/>
              <a:t> Den danska Kartongmatchen inspireras ni av här </a:t>
            </a:r>
            <a:r>
              <a:rPr lang="sv-SE" baseline="0" dirty="0" err="1"/>
              <a:t>www.kartondysten.dk</a:t>
            </a:r>
            <a:endParaRPr lang="sv-SE" baseline="0" dirty="0"/>
          </a:p>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5</a:t>
            </a:fld>
            <a:endParaRPr lang="sv-SE"/>
          </a:p>
        </p:txBody>
      </p:sp>
    </p:spTree>
    <p:extLst>
      <p:ext uri="{BB962C8B-B14F-4D97-AF65-F5344CB8AC3E}">
        <p14:creationId xmlns:p14="http://schemas.microsoft.com/office/powerpoint/2010/main" val="2819199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kern="1200" dirty="0" err="1">
                <a:solidFill>
                  <a:schemeClr val="tx1"/>
                </a:solidFill>
                <a:effectLst/>
                <a:latin typeface="+mn-lt"/>
                <a:ea typeface="+mn-ea"/>
                <a:cs typeface="+mn-cs"/>
              </a:rPr>
              <a:t>Kartonkikilpailu</a:t>
            </a:r>
            <a:r>
              <a:rPr lang="sv-SE" sz="1200" kern="1200" dirty="0">
                <a:solidFill>
                  <a:schemeClr val="tx1"/>
                </a:solidFill>
                <a:effectLst/>
                <a:latin typeface="+mn-lt"/>
                <a:ea typeface="+mn-ea"/>
                <a:cs typeface="+mn-cs"/>
              </a:rPr>
              <a:t> 2023/2024:</a:t>
            </a:r>
          </a:p>
          <a:p>
            <a:r>
              <a:rPr lang="sv-SE" sz="1200" kern="1200" dirty="0">
                <a:solidFill>
                  <a:schemeClr val="tx1"/>
                </a:solidFill>
                <a:effectLst/>
                <a:latin typeface="+mn-lt"/>
                <a:ea typeface="+mn-ea"/>
                <a:cs typeface="+mn-cs"/>
              </a:rPr>
              <a:t>Var med och ta upp matchen för en ökad återvinning av kartongförpackningar! </a:t>
            </a:r>
          </a:p>
          <a:p>
            <a:r>
              <a:rPr lang="sv-SE" sz="1200" kern="1200" dirty="0">
                <a:solidFill>
                  <a:schemeClr val="tx1"/>
                </a:solidFill>
                <a:effectLst/>
                <a:latin typeface="+mn-lt"/>
                <a:ea typeface="+mn-ea"/>
                <a:cs typeface="+mn-cs"/>
              </a:rPr>
              <a:t>Det är </a:t>
            </a:r>
            <a:r>
              <a:rPr lang="sv-SE" sz="1200" b="1" i="1" kern="1200" dirty="0">
                <a:solidFill>
                  <a:schemeClr val="tx1"/>
                </a:solidFill>
                <a:effectLst/>
                <a:latin typeface="+mn-lt"/>
                <a:ea typeface="+mn-ea"/>
                <a:cs typeface="+mn-cs"/>
              </a:rPr>
              <a:t>många kartongförpackningar </a:t>
            </a:r>
            <a:r>
              <a:rPr lang="sv-SE" sz="1200" kern="1200" dirty="0">
                <a:solidFill>
                  <a:schemeClr val="tx1"/>
                </a:solidFill>
                <a:effectLst/>
                <a:latin typeface="+mn-lt"/>
                <a:ea typeface="+mn-ea"/>
                <a:cs typeface="+mn-cs"/>
              </a:rPr>
              <a:t>som inte återvinns! Det vill vi nu ändra på! </a:t>
            </a:r>
          </a:p>
          <a:p>
            <a:r>
              <a:rPr lang="sv-SE" sz="1200" kern="1200" dirty="0">
                <a:solidFill>
                  <a:schemeClr val="tx1"/>
                </a:solidFill>
                <a:effectLst/>
                <a:latin typeface="+mn-lt"/>
                <a:ea typeface="+mn-ea"/>
                <a:cs typeface="+mn-cs"/>
              </a:rPr>
              <a:t>Anmäl er redan idag till tävlingen </a:t>
            </a:r>
            <a:r>
              <a:rPr lang="sv-SE" sz="1200" kern="1200" dirty="0" err="1">
                <a:solidFill>
                  <a:schemeClr val="tx1"/>
                </a:solidFill>
                <a:effectLst/>
                <a:latin typeface="+mn-lt"/>
                <a:ea typeface="+mn-ea"/>
                <a:cs typeface="+mn-cs"/>
              </a:rPr>
              <a:t>Kartonkikilpailu</a:t>
            </a:r>
            <a:r>
              <a:rPr lang="sv-SE" sz="1200" kern="1200" dirty="0">
                <a:solidFill>
                  <a:schemeClr val="tx1"/>
                </a:solidFill>
                <a:effectLst/>
                <a:latin typeface="+mn-lt"/>
                <a:ea typeface="+mn-ea"/>
                <a:cs typeface="+mn-cs"/>
              </a:rPr>
              <a:t> 2023/2024 som är öppen för alla</a:t>
            </a:r>
            <a:r>
              <a:rPr lang="sv-SE" sz="1200" kern="1200" baseline="0" dirty="0">
                <a:solidFill>
                  <a:schemeClr val="tx1"/>
                </a:solidFill>
                <a:effectLst/>
                <a:latin typeface="+mn-lt"/>
                <a:ea typeface="+mn-ea"/>
                <a:cs typeface="+mn-cs"/>
              </a:rPr>
              <a:t> elever i skolår 1-6.</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Årets tävling pågår till och med </a:t>
            </a:r>
            <a:r>
              <a:rPr lang="sv-SE" sz="1200" b="0" i="0" kern="1200" dirty="0">
                <a:solidFill>
                  <a:schemeClr val="tx1"/>
                </a:solidFill>
                <a:effectLst/>
                <a:latin typeface="+mn-lt"/>
                <a:ea typeface="+mn-ea"/>
                <a:cs typeface="+mn-cs"/>
              </a:rPr>
              <a:t>den 17</a:t>
            </a:r>
            <a:r>
              <a:rPr lang="sv-SE" sz="1200" b="0" i="0" kern="1200" baseline="0" dirty="0">
                <a:solidFill>
                  <a:schemeClr val="tx1"/>
                </a:solidFill>
                <a:effectLst/>
                <a:latin typeface="+mn-lt"/>
                <a:ea typeface="+mn-ea"/>
                <a:cs typeface="+mn-cs"/>
              </a:rPr>
              <a:t> mars 2024</a:t>
            </a:r>
            <a:r>
              <a:rPr lang="sv-SE" sz="1200" kern="1200" dirty="0">
                <a:solidFill>
                  <a:schemeClr val="tx1"/>
                </a:solidFill>
                <a:effectLst/>
                <a:latin typeface="+mn-lt"/>
                <a:ea typeface="+mn-ea"/>
                <a:cs typeface="+mn-cs"/>
              </a:rPr>
              <a:t>. Tävlingen är uppdelad i tre</a:t>
            </a:r>
            <a:r>
              <a:rPr lang="sv-SE" sz="1200" kern="1200" baseline="0" dirty="0">
                <a:solidFill>
                  <a:schemeClr val="tx1"/>
                </a:solidFill>
                <a:effectLst/>
                <a:latin typeface="+mn-lt"/>
                <a:ea typeface="+mn-ea"/>
                <a:cs typeface="+mn-cs"/>
              </a:rPr>
              <a:t> obligatoriska matcher</a:t>
            </a:r>
            <a:r>
              <a:rPr lang="sv-SE" sz="1200" kern="1200" dirty="0">
                <a:solidFill>
                  <a:schemeClr val="tx1"/>
                </a:solidFill>
                <a:effectLst/>
                <a:latin typeface="+mn-lt"/>
                <a:ea typeface="+mn-ea"/>
                <a:cs typeface="+mn-cs"/>
              </a:rPr>
              <a:t>. Alla som genomför tävlingen erhåller diplom och är med och deltar i utlottning av fina priser och överraskningar från Tetra Pak.</a:t>
            </a:r>
          </a:p>
          <a:p>
            <a:r>
              <a:rPr lang="sv-SE" sz="1200" kern="1200" dirty="0">
                <a:solidFill>
                  <a:schemeClr val="tx1"/>
                </a:solidFill>
                <a:effectLst/>
                <a:latin typeface="+mn-lt"/>
                <a:ea typeface="+mn-ea"/>
                <a:cs typeface="+mn-cs"/>
              </a:rPr>
              <a:t> </a:t>
            </a:r>
            <a:endParaRPr lang="sv-SE" sz="1200" b="1"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 varje match kommer ni utmanas i ett snabbhetspris. Detta är helt frivilligt, men innebär att ni har chans att vinna ytterligare fina priser från</a:t>
            </a:r>
            <a:r>
              <a:rPr lang="sv-SE" sz="1200" kern="1200" baseline="0" dirty="0">
                <a:solidFill>
                  <a:schemeClr val="tx1"/>
                </a:solidFill>
                <a:effectLst/>
                <a:latin typeface="+mn-lt"/>
                <a:ea typeface="+mn-ea"/>
                <a:cs typeface="+mn-cs"/>
              </a:rPr>
              <a:t> Tetra Pak med kunder om ni redovisar matcherna innan bestämda datum.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För att sätta tävlingen och återvinning av kartongförpackningar i ett sammanhang finns ett framtaget inspirationsmaterial med PowerPoint-presentationer, elevövningar och filmer.  </a:t>
            </a:r>
            <a:r>
              <a:rPr lang="sv-SE" sz="1200" b="1" kern="1200" dirty="0">
                <a:solidFill>
                  <a:schemeClr val="tx1"/>
                </a:solidFill>
                <a:effectLst/>
                <a:latin typeface="+mn-lt"/>
                <a:ea typeface="+mn-ea"/>
                <a:cs typeface="+mn-cs"/>
              </a:rPr>
              <a:t> </a:t>
            </a:r>
            <a:endParaRPr lang="fi-FI" sz="1200" b="1" kern="1200" baseline="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Välkommen in i matchen! </a:t>
            </a:r>
          </a:p>
          <a:p>
            <a:endParaRPr lang="sv-SE"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6</a:t>
            </a:fld>
            <a:endParaRPr lang="en-GB"/>
          </a:p>
        </p:txBody>
      </p:sp>
    </p:spTree>
    <p:extLst>
      <p:ext uri="{BB962C8B-B14F-4D97-AF65-F5344CB8AC3E}">
        <p14:creationId xmlns:p14="http://schemas.microsoft.com/office/powerpoint/2010/main" val="1227725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7</a:t>
            </a:fld>
            <a:endParaRPr lang="en-GB"/>
          </a:p>
        </p:txBody>
      </p:sp>
    </p:spTree>
    <p:extLst>
      <p:ext uri="{BB962C8B-B14F-4D97-AF65-F5344CB8AC3E}">
        <p14:creationId xmlns:p14="http://schemas.microsoft.com/office/powerpoint/2010/main" val="1363362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8</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9</a:t>
            </a:fld>
            <a:endParaRPr lang="sv-SE"/>
          </a:p>
        </p:txBody>
      </p:sp>
    </p:spTree>
    <p:extLst>
      <p:ext uri="{BB962C8B-B14F-4D97-AF65-F5344CB8AC3E}">
        <p14:creationId xmlns:p14="http://schemas.microsoft.com/office/powerpoint/2010/main" val="3950249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tetrapak.com/"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F4BAA91-92C7-4F11-9805-3C092E417249}"/>
              </a:ext>
            </a:extLst>
          </p:cNvPr>
          <p:cNvSpPr>
            <a:spLocks noGrp="1"/>
          </p:cNvSpPr>
          <p:nvPr>
            <p:ph type="pic" sz="quarter" idx="11" hasCustomPrompt="1"/>
          </p:nvPr>
        </p:nvSpPr>
        <p:spPr>
          <a:xfrm>
            <a:off x="0" y="0"/>
            <a:ext cx="12192000" cy="4011613"/>
          </a:xfrm>
          <a:blipFill dpi="0" rotWithShape="1">
            <a:blip r:embed="rId2"/>
            <a:srcRect/>
            <a:stretch>
              <a:fillRect/>
            </a:stretch>
          </a:blipFill>
        </p:spPr>
        <p:txBody>
          <a:bodyPr lIns="1296000" anchor="ctr" anchorCtr="1"/>
          <a:lstStyle>
            <a:lvl1pPr marL="0" indent="0" algn="ctr">
              <a:buNone/>
              <a:defRPr sz="2400">
                <a:solidFill>
                  <a:schemeClr val="accent6"/>
                </a:solidFill>
              </a:defRPr>
            </a:lvl1pPr>
          </a:lstStyle>
          <a:p>
            <a:r>
              <a:rPr lang="en-GB" dirty="0"/>
              <a:t>                                             Click on icon to insert picture</a:t>
            </a:r>
          </a:p>
        </p:txBody>
      </p:sp>
      <p:pic>
        <p:nvPicPr>
          <p:cNvPr id="13" name="Picture 12" descr="A picture containing drawing, plate&#10;&#10;Description automatically generated">
            <a:extLst>
              <a:ext uri="{FF2B5EF4-FFF2-40B4-BE49-F238E27FC236}">
                <a16:creationId xmlns:a16="http://schemas.microsoft.com/office/drawing/2014/main" id="{1B2C77A1-E718-4F57-8AB9-78DC3BBFE1F9}"/>
              </a:ext>
            </a:extLst>
          </p:cNvPr>
          <p:cNvPicPr>
            <a:picLocks noChangeAspect="1"/>
          </p:cNvPicPr>
          <p:nvPr userDrawn="1"/>
        </p:nvPicPr>
        <p:blipFill>
          <a:blip r:embed="rId3"/>
          <a:stretch>
            <a:fillRect/>
          </a:stretch>
        </p:blipFill>
        <p:spPr>
          <a:xfrm>
            <a:off x="9976758" y="5986075"/>
            <a:ext cx="2094592" cy="504000"/>
          </a:xfrm>
          <a:prstGeom prst="rect">
            <a:avLst/>
          </a:prstGeom>
        </p:spPr>
      </p:pic>
      <p:sp>
        <p:nvSpPr>
          <p:cNvPr id="11" name="Rectangle 10">
            <a:extLst>
              <a:ext uri="{FF2B5EF4-FFF2-40B4-BE49-F238E27FC236}">
                <a16:creationId xmlns:a16="http://schemas.microsoft.com/office/drawing/2014/main" id="{EBD47B59-0939-4E61-8187-2D296FD839D8}"/>
              </a:ext>
            </a:extLst>
          </p:cNvPr>
          <p:cNvSpPr/>
          <p:nvPr userDrawn="1"/>
        </p:nvSpPr>
        <p:spPr>
          <a:xfrm>
            <a:off x="0" y="3429001"/>
            <a:ext cx="12192000" cy="3430588"/>
          </a:xfrm>
          <a:prstGeom prst="rect">
            <a:avLst/>
          </a:prstGeom>
          <a:gradFill>
            <a:gsLst>
              <a:gs pos="0">
                <a:schemeClr val="accent2">
                  <a:alpha val="63000"/>
                </a:schemeClr>
              </a:gs>
              <a:gs pos="14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p>
        </p:txBody>
      </p:sp>
      <p:sp>
        <p:nvSpPr>
          <p:cNvPr id="2" name="Title 1"/>
          <p:cNvSpPr>
            <a:spLocks noGrp="1"/>
          </p:cNvSpPr>
          <p:nvPr>
            <p:ph type="ctrTitle" hasCustomPrompt="1"/>
          </p:nvPr>
        </p:nvSpPr>
        <p:spPr>
          <a:xfrm>
            <a:off x="1047879" y="3848881"/>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5108236"/>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subtitle 24 </a:t>
            </a:r>
            <a:r>
              <a:rPr lang="en-US" dirty="0" err="1"/>
              <a:t>pt</a:t>
            </a:r>
            <a:endParaRPr lang="en-GB" dirty="0"/>
          </a:p>
        </p:txBody>
      </p:sp>
      <p:pic>
        <p:nvPicPr>
          <p:cNvPr id="6" name="Picture 5" descr="A picture containing drawing, plate&#10;&#10;Description automatically generated">
            <a:extLst>
              <a:ext uri="{FF2B5EF4-FFF2-40B4-BE49-F238E27FC236}">
                <a16:creationId xmlns:a16="http://schemas.microsoft.com/office/drawing/2014/main" id="{E0C178EA-5B9F-4884-B480-71C25855CA57}"/>
              </a:ext>
            </a:extLst>
          </p:cNvPr>
          <p:cNvPicPr>
            <a:picLocks noChangeAspect="1"/>
          </p:cNvPicPr>
          <p:nvPr userDrawn="1"/>
        </p:nvPicPr>
        <p:blipFill>
          <a:blip r:embed="rId3"/>
          <a:stretch>
            <a:fillRect/>
          </a:stretch>
        </p:blipFill>
        <p:spPr>
          <a:xfrm>
            <a:off x="9777381" y="5961589"/>
            <a:ext cx="2094592" cy="552972"/>
          </a:xfrm>
          <a:prstGeom prst="rect">
            <a:avLst/>
          </a:prstGeom>
        </p:spPr>
      </p:pic>
    </p:spTree>
    <p:extLst>
      <p:ext uri="{BB962C8B-B14F-4D97-AF65-F5344CB8AC3E}">
        <p14:creationId xmlns:p14="http://schemas.microsoft.com/office/powerpoint/2010/main" val="3452940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b_Standard - 2 rows headlines">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B3B151CA-5AE3-4961-8392-C96F9EB5969B}"/>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4870A213-900E-4D02-A17A-6ABA27005F2E}"/>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Placeholder 1">
            <a:extLst>
              <a:ext uri="{FF2B5EF4-FFF2-40B4-BE49-F238E27FC236}">
                <a16:creationId xmlns:a16="http://schemas.microsoft.com/office/drawing/2014/main" id="{592EE237-9EBD-4A2D-86C6-2A416A3158D0}"/>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4948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_Standard - 1 row headline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6D3956-1963-41E0-8AB9-3A72030A97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1777F60-181D-4C29-A851-F18EA018AC36}"/>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0ECB70B3-D34A-4E5E-B090-99B1F360FC36}"/>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D60A5246-A915-4480-A428-869E2EDD2D17}"/>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63038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d_Standard - 2 rows headlines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3DF45F4-B92F-4779-9A43-2EFD3223F6E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FC12B75-05BF-426C-88C4-B0203A7F769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25AA619-5F2F-45D3-BEA5-77FF7A5AB3FC}"/>
              </a:ext>
            </a:extLst>
          </p:cNvPr>
          <p:cNvSpPr>
            <a:spLocks noGrp="1"/>
          </p:cNvSpPr>
          <p:nvPr>
            <p:ph type="body" sz="quarter" idx="13" hasCustomPrompt="1"/>
          </p:nvPr>
        </p:nvSpPr>
        <p:spPr>
          <a:xfrm>
            <a:off x="1580400" y="1267200"/>
            <a:ext cx="9925661" cy="432000"/>
          </a:xfrm>
          <a:ln>
            <a:noFill/>
          </a:ln>
        </p:spPr>
        <p:txBody>
          <a:bodyPr lIns="0" tIns="54000" rIns="108000" bIns="54000">
            <a:noAutofit/>
          </a:bodyPr>
          <a:lstStyle>
            <a:lvl1pPr>
              <a:lnSpc>
                <a:spcPts val="2897"/>
              </a:lnSpc>
              <a:spcBef>
                <a:spcPts val="599"/>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7" name="Title Placeholder 1">
            <a:extLst>
              <a:ext uri="{FF2B5EF4-FFF2-40B4-BE49-F238E27FC236}">
                <a16:creationId xmlns:a16="http://schemas.microsoft.com/office/drawing/2014/main" id="{77D61782-956C-4A9A-A07D-872D9B5326FD}"/>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71871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a_Standard - 1 row headlin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3">
            <a:extLst>
              <a:ext uri="{FF2B5EF4-FFF2-40B4-BE49-F238E27FC236}">
                <a16:creationId xmlns:a16="http://schemas.microsoft.com/office/drawing/2014/main" id="{3F460ED8-0F97-4BB9-996E-7C813F0CF9B9}"/>
              </a:ext>
            </a:extLst>
          </p:cNvPr>
          <p:cNvSpPr>
            <a:spLocks noGrp="1"/>
          </p:cNvSpPr>
          <p:nvPr>
            <p:ph type="dt" sz="half" idx="10"/>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A2A49CF-9E41-4239-B5BE-940C7B7FE2A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itle 1">
            <a:extLst>
              <a:ext uri="{FF2B5EF4-FFF2-40B4-BE49-F238E27FC236}">
                <a16:creationId xmlns:a16="http://schemas.microsoft.com/office/drawing/2014/main" id="{4E9D9A29-5C81-40E4-8E3F-041A80987886}"/>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177928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b_Standard - 1 row headline,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3A3BF7C3-800B-4718-8A8C-A021B503591F}"/>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58FA2824-065D-4F25-8173-29F299E972E7}"/>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A0D49DAD-1051-484D-9A3D-CECCE814D600}"/>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47E4F834-8024-46AE-9C13-5E4ECC8EE5E1}"/>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24418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_Standard - 2 rows headlines,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444413DA-F3DA-4223-A170-9133C9B184BB}"/>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876166D8-B528-4434-856C-B607A7A07F82}"/>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247B72DC-C137-4141-BF79-D407559BFF42}"/>
              </a:ext>
            </a:extLst>
          </p:cNvPr>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7D403A37-DEA8-47D9-B26A-0615B3480FAB}"/>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397323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d_Standard - 1 row headline, sub title and two columns with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D3E003-4494-44B1-AA30-CD9D6AF5F367}"/>
              </a:ext>
            </a:extLst>
          </p:cNvPr>
          <p:cNvSpPr>
            <a:spLocks noGrp="1"/>
          </p:cNvSpPr>
          <p:nvPr>
            <p:ph type="pic" sz="quarter" idx="14"/>
          </p:nvPr>
        </p:nvSpPr>
        <p:spPr>
          <a:xfrm>
            <a:off x="6862763" y="1872000"/>
            <a:ext cx="4675187" cy="4536000"/>
          </a:xfrm>
          <a:noFill/>
        </p:spPr>
        <p:txBody>
          <a:bodyPr/>
          <a:lstStyle>
            <a:lvl1pPr marL="0" indent="0" algn="ctr">
              <a:buNone/>
              <a:defRPr>
                <a:solidFill>
                  <a:schemeClr val="tx1"/>
                </a:solidFill>
              </a:defRPr>
            </a:lvl1pPr>
          </a:lstStyle>
          <a:p>
            <a:r>
              <a:rPr lang="en-US"/>
              <a:t>Click icon to add picture</a:t>
            </a:r>
            <a:endParaRPr lang="en-GB" dirty="0"/>
          </a:p>
        </p:txBody>
      </p:sp>
      <p:sp>
        <p:nvSpPr>
          <p:cNvPr id="6" name="Date Placeholder 3">
            <a:extLst>
              <a:ext uri="{FF2B5EF4-FFF2-40B4-BE49-F238E27FC236}">
                <a16:creationId xmlns:a16="http://schemas.microsoft.com/office/drawing/2014/main" id="{C2C5A384-A007-4992-AB7F-C1DF27F527A5}"/>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03E9F297-B313-4321-B7D7-D0B6AFB00F04}"/>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EC84F185-23C9-44D6-A95A-1E6D6D9FF27E}"/>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87F24B23-BB8C-41BA-BD91-B31D6C244D7D}"/>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10" name="Content Placeholder 2">
            <a:extLst>
              <a:ext uri="{FF2B5EF4-FFF2-40B4-BE49-F238E27FC236}">
                <a16:creationId xmlns:a16="http://schemas.microsoft.com/office/drawing/2014/main" id="{589E89F5-F25C-457C-BBED-43F42D7C8D53}"/>
              </a:ext>
            </a:extLst>
          </p:cNvPr>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858038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a_Standard - 1 row headline, sub title and picture">
    <p:spTree>
      <p:nvGrpSpPr>
        <p:cNvPr id="1" name=""/>
        <p:cNvGrpSpPr/>
        <p:nvPr/>
      </p:nvGrpSpPr>
      <p:grpSpPr>
        <a:xfrm>
          <a:off x="0" y="0"/>
          <a:ext cx="0" cy="0"/>
          <a:chOff x="0" y="0"/>
          <a:chExt cx="0" cy="0"/>
        </a:xfrm>
      </p:grpSpPr>
      <p:sp>
        <p:nvSpPr>
          <p:cNvPr id="9" name="Text Placeholder 2"/>
          <p:cNvSpPr>
            <a:spLocks noGrp="1"/>
          </p:cNvSpPr>
          <p:nvPr>
            <p:ph type="body" sz="quarter" idx="13" hasCustomPrompt="1"/>
          </p:nvPr>
        </p:nvSpPr>
        <p:spPr>
          <a:xfrm>
            <a:off x="1582352" y="900000"/>
            <a:ext cx="9925661" cy="432000"/>
          </a:xfrm>
        </p:spPr>
        <p:txBody>
          <a:bodyPr lIns="0" tIns="54000" rIns="108000" bIns="54000">
            <a:noAutofit/>
          </a:bodyPr>
          <a:lstStyle>
            <a:lvl1pPr>
              <a:lnSpc>
                <a:spcPts val="2900"/>
              </a:lnSpc>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10" name="Title Placeholder 1"/>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87AB189C-2C2E-43BD-8E55-35BA828BB9A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5EC44F3E-5E37-4068-9B8F-CA8756F0BD2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8" name="Picture 7" descr="A close up of a sign&#10;&#10;Description automatically generated">
            <a:extLst>
              <a:ext uri="{FF2B5EF4-FFF2-40B4-BE49-F238E27FC236}">
                <a16:creationId xmlns:a16="http://schemas.microsoft.com/office/drawing/2014/main" id="{D0F9EF6E-0C71-49BC-AE1E-7996ACCF299B}"/>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1897328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c_Standard - 2 row headline and one column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6059056" y="0"/>
            <a:ext cx="6136496" cy="6858000"/>
          </a:xfrm>
          <a:solidFill>
            <a:schemeClr val="bg1"/>
          </a:solidFill>
          <a:ln>
            <a:noFill/>
          </a:ln>
        </p:spPr>
        <p:txBody>
          <a:bodyPr bIns="756000" anchor="ctr" anchorCtr="1"/>
          <a:lstStyle>
            <a:lvl1pPr marL="0" indent="0" algn="ctr">
              <a:buNone/>
              <a:defRPr>
                <a:solidFill>
                  <a:schemeClr val="accent6"/>
                </a:solidFill>
              </a:defRPr>
            </a:lvl1pPr>
          </a:lstStyle>
          <a:p>
            <a:r>
              <a:rPr lang="en-GB" dirty="0"/>
              <a:t>Click on icon to insert picture</a:t>
            </a:r>
          </a:p>
        </p:txBody>
      </p:sp>
      <p:sp>
        <p:nvSpPr>
          <p:cNvPr id="16" name="Title Placeholder 1">
            <a:extLst>
              <a:ext uri="{FF2B5EF4-FFF2-40B4-BE49-F238E27FC236}">
                <a16:creationId xmlns:a16="http://schemas.microsoft.com/office/drawing/2014/main" id="{85DE0E19-CCA8-4C42-B166-FDC20897CF71}"/>
              </a:ext>
            </a:extLst>
          </p:cNvPr>
          <p:cNvSpPr>
            <a:spLocks noGrp="1"/>
          </p:cNvSpPr>
          <p:nvPr>
            <p:ph type="title" hasCustomPrompt="1"/>
          </p:nvPr>
        </p:nvSpPr>
        <p:spPr>
          <a:xfrm>
            <a:off x="1580400" y="482400"/>
            <a:ext cx="4464000" cy="792000"/>
          </a:xfrm>
          <a:prstGeom prst="rect">
            <a:avLst/>
          </a:prstGeom>
          <a:ln>
            <a:noFill/>
          </a:ln>
        </p:spPr>
        <p:txBody>
          <a:bodyPr vert="horz" lIns="0" tIns="54000" rIns="108000" bIns="54000" rtlCol="0" anchor="t" anchorCtr="0">
            <a:noAutofit/>
          </a:bodyPr>
          <a:lstStyle>
            <a:lvl1pPr>
              <a:defRPr lang="en-GB" noProof="0" dirty="0">
                <a:solidFill>
                  <a:schemeClr val="bg1"/>
                </a:solidFill>
              </a:defRPr>
            </a:lvl1pPr>
          </a:lstStyle>
          <a:p>
            <a:pPr lvl="0"/>
            <a:r>
              <a:rPr lang="en-GB" noProof="0" dirty="0"/>
              <a:t>Click to edit 2-line title 28 </a:t>
            </a:r>
            <a:r>
              <a:rPr lang="en-GB" noProof="0" dirty="0" err="1"/>
              <a:t>pt</a:t>
            </a:r>
            <a:endParaRPr lang="en-GB" noProof="0" dirty="0"/>
          </a:p>
        </p:txBody>
      </p:sp>
      <p:sp>
        <p:nvSpPr>
          <p:cNvPr id="3" name="Text Placeholder 2">
            <a:extLst>
              <a:ext uri="{FF2B5EF4-FFF2-40B4-BE49-F238E27FC236}">
                <a16:creationId xmlns:a16="http://schemas.microsoft.com/office/drawing/2014/main" id="{1AC9C2B3-B948-4524-B8DD-EB8D8764DBF1}"/>
              </a:ext>
            </a:extLst>
          </p:cNvPr>
          <p:cNvSpPr>
            <a:spLocks noGrp="1"/>
          </p:cNvSpPr>
          <p:nvPr>
            <p:ph type="body" sz="quarter" idx="19"/>
          </p:nvPr>
        </p:nvSpPr>
        <p:spPr>
          <a:xfrm>
            <a:off x="1580400" y="1799581"/>
            <a:ext cx="4464000" cy="34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descr="A close up of a sign&#10;&#10;Description automatically generated">
            <a:extLst>
              <a:ext uri="{FF2B5EF4-FFF2-40B4-BE49-F238E27FC236}">
                <a16:creationId xmlns:a16="http://schemas.microsoft.com/office/drawing/2014/main" id="{D5C91451-91A9-4004-8948-11523154C9FF}"/>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4036337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Standard - blank with mottostamp">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5E1346F-EA14-4F04-81A2-2F5EEDA1D2D2}"/>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3" name="Slide Number Placeholder 4">
            <a:extLst>
              <a:ext uri="{FF2B5EF4-FFF2-40B4-BE49-F238E27FC236}">
                <a16:creationId xmlns:a16="http://schemas.microsoft.com/office/drawing/2014/main" id="{43282D9C-7521-4806-BB6D-C2339086CFD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Tree>
    <p:extLst>
      <p:ext uri="{BB962C8B-B14F-4D97-AF65-F5344CB8AC3E}">
        <p14:creationId xmlns:p14="http://schemas.microsoft.com/office/powerpoint/2010/main" val="238780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b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7879" y="3429000"/>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4688355"/>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GB" noProof="0" dirty="0"/>
              <a:t>Click to edit subtitle 24 </a:t>
            </a:r>
            <a:r>
              <a:rPr lang="en-GB" noProof="0" dirty="0" err="1"/>
              <a:t>pt</a:t>
            </a:r>
            <a:endParaRPr lang="en-GB" noProof="0" dirty="0"/>
          </a:p>
        </p:txBody>
      </p:sp>
    </p:spTree>
    <p:extLst>
      <p:ext uri="{BB962C8B-B14F-4D97-AF65-F5344CB8AC3E}">
        <p14:creationId xmlns:p14="http://schemas.microsoft.com/office/powerpoint/2010/main" val="2737474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a_take away slide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4CB2-D768-4196-BDE2-8589091EFC32}"/>
              </a:ext>
            </a:extLst>
          </p:cNvPr>
          <p:cNvSpPr>
            <a:spLocks noGrp="1"/>
          </p:cNvSpPr>
          <p:nvPr>
            <p:ph type="title" hasCustomPrompt="1"/>
          </p:nvPr>
        </p:nvSpPr>
        <p:spPr/>
        <p:txBody>
          <a:bodyPr/>
          <a:lstStyle>
            <a:lvl1pPr>
              <a:defRPr>
                <a:solidFill>
                  <a:schemeClr val="bg1"/>
                </a:solidFill>
              </a:defRPr>
            </a:lvl1pPr>
          </a:lstStyle>
          <a:p>
            <a:r>
              <a:rPr lang="en-US" dirty="0"/>
              <a:t>Key Takeaways</a:t>
            </a:r>
            <a:endParaRPr lang="en-GB" dirty="0"/>
          </a:p>
        </p:txBody>
      </p:sp>
      <p:sp>
        <p:nvSpPr>
          <p:cNvPr id="3" name="Date Placeholder 2">
            <a:extLst>
              <a:ext uri="{FF2B5EF4-FFF2-40B4-BE49-F238E27FC236}">
                <a16:creationId xmlns:a16="http://schemas.microsoft.com/office/drawing/2014/main" id="{BB29993C-EC06-4469-8773-512CBD890CA7}"/>
              </a:ext>
            </a:extLst>
          </p:cNvPr>
          <p:cNvSpPr>
            <a:spLocks noGrp="1"/>
          </p:cNvSpPr>
          <p:nvPr>
            <p:ph type="dt" sz="half" idx="10"/>
          </p:nvPr>
        </p:nvSpPr>
        <p:spPr/>
        <p:txBody>
          <a:bodyPr/>
          <a:lstStyle/>
          <a:p>
            <a:r>
              <a:rPr lang="en-US"/>
              <a:t>Initials/YYYY-MM-DD</a:t>
            </a:r>
            <a:endParaRPr lang="en-GB" dirty="0"/>
          </a:p>
        </p:txBody>
      </p:sp>
      <p:sp>
        <p:nvSpPr>
          <p:cNvPr id="4" name="Slide Number Placeholder 3">
            <a:extLst>
              <a:ext uri="{FF2B5EF4-FFF2-40B4-BE49-F238E27FC236}">
                <a16:creationId xmlns:a16="http://schemas.microsoft.com/office/drawing/2014/main" id="{6180E895-DB90-4FC4-BEB8-1FA04F15E1C5}"/>
              </a:ext>
            </a:extLst>
          </p:cNvPr>
          <p:cNvSpPr>
            <a:spLocks noGrp="1"/>
          </p:cNvSpPr>
          <p:nvPr>
            <p:ph type="sldNum" sz="quarter" idx="11"/>
          </p:nvPr>
        </p:nvSpPr>
        <p:spPr/>
        <p:txBody>
          <a:bodyPr/>
          <a:lstStyle/>
          <a:p>
            <a:fld id="{6DBB0C6A-B416-463A-A4D5-45910E1EA918}" type="slidenum">
              <a:rPr lang="en-GB" smtClean="0"/>
              <a:pPr/>
              <a:t>‹#›</a:t>
            </a:fld>
            <a:endParaRPr lang="en-GB" dirty="0"/>
          </a:p>
        </p:txBody>
      </p:sp>
      <p:pic>
        <p:nvPicPr>
          <p:cNvPr id="5" name="Picture 4" descr="A close up of a sign&#10;&#10;Description automatically generated">
            <a:extLst>
              <a:ext uri="{FF2B5EF4-FFF2-40B4-BE49-F238E27FC236}">
                <a16:creationId xmlns:a16="http://schemas.microsoft.com/office/drawing/2014/main" id="{10EC9389-C25A-4799-B99F-86E7FC849246}"/>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6" name="Text Placeholder 2">
            <a:extLst>
              <a:ext uri="{FF2B5EF4-FFF2-40B4-BE49-F238E27FC236}">
                <a16:creationId xmlns:a16="http://schemas.microsoft.com/office/drawing/2014/main" id="{80FEFE6C-C659-48C1-8A35-AAFB505700FD}"/>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D6CCD7AC-96D2-48D5-BCD1-E7E5AC06B823}"/>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9F1D9F1D-C383-4296-B2CD-F5C281C8A07D}"/>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9" name="Text Placeholder 2">
            <a:extLst>
              <a:ext uri="{FF2B5EF4-FFF2-40B4-BE49-F238E27FC236}">
                <a16:creationId xmlns:a16="http://schemas.microsoft.com/office/drawing/2014/main" id="{75F804BA-1E5E-4556-9C47-9EC12090552A}"/>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0" name="Text Placeholder 2">
            <a:extLst>
              <a:ext uri="{FF2B5EF4-FFF2-40B4-BE49-F238E27FC236}">
                <a16:creationId xmlns:a16="http://schemas.microsoft.com/office/drawing/2014/main" id="{8EB233EA-307B-4FBD-8DF7-A55D609E5F12}"/>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7703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b_take away slide bright blue">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1737046D-9DD3-47CF-82E6-878B08CBF7E7}"/>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7" name="Title Placeholder 1">
            <a:extLst>
              <a:ext uri="{FF2B5EF4-FFF2-40B4-BE49-F238E27FC236}">
                <a16:creationId xmlns:a16="http://schemas.microsoft.com/office/drawing/2014/main" id="{DDF082A9-6B0C-4A74-BBE6-4EC1B3B1AB9F}"/>
              </a:ext>
            </a:extLst>
          </p:cNvPr>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17" name="Text Placeholder 2">
            <a:extLst>
              <a:ext uri="{FF2B5EF4-FFF2-40B4-BE49-F238E27FC236}">
                <a16:creationId xmlns:a16="http://schemas.microsoft.com/office/drawing/2014/main" id="{56F35C64-E0FA-47EC-A7F3-427442096923}"/>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5FECF27-23A4-4429-A4B4-221A1C3B0237}"/>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9" name="Text Placeholder 2">
            <a:extLst>
              <a:ext uri="{FF2B5EF4-FFF2-40B4-BE49-F238E27FC236}">
                <a16:creationId xmlns:a16="http://schemas.microsoft.com/office/drawing/2014/main" id="{3DFFBEB9-6663-40FE-B63E-6ED3D53A329C}"/>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0" name="Text Placeholder 2">
            <a:extLst>
              <a:ext uri="{FF2B5EF4-FFF2-40B4-BE49-F238E27FC236}">
                <a16:creationId xmlns:a16="http://schemas.microsoft.com/office/drawing/2014/main" id="{50F883F5-B823-43DC-9D64-9E38AEBFE92E}"/>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1" name="Text Placeholder 2">
            <a:extLst>
              <a:ext uri="{FF2B5EF4-FFF2-40B4-BE49-F238E27FC236}">
                <a16:creationId xmlns:a16="http://schemas.microsoft.com/office/drawing/2014/main" id="{6BCB933A-1CE0-460F-B37B-3F6DACE5E3F8}"/>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78200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c_take away slide bright blue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9136496" y="0"/>
            <a:ext cx="3096000" cy="6858000"/>
          </a:xfrm>
          <a:solidFill>
            <a:schemeClr val="bg1"/>
          </a:solidFill>
          <a:ln>
            <a:noFill/>
          </a:ln>
        </p:spPr>
        <p:txBody>
          <a:bodyPr lIns="360000" bIns="1584000" anchor="ctr" anchorCtr="1"/>
          <a:lstStyle>
            <a:lvl1pPr marL="0" indent="0" algn="l">
              <a:buNone/>
              <a:defRPr>
                <a:solidFill>
                  <a:schemeClr val="accent6"/>
                </a:solidFill>
              </a:defRPr>
            </a:lvl1pPr>
          </a:lstStyle>
          <a:p>
            <a:r>
              <a:rPr lang="en-GB" dirty="0"/>
              <a:t>Click on icon to insert picture</a:t>
            </a:r>
          </a:p>
        </p:txBody>
      </p:sp>
      <p:sp>
        <p:nvSpPr>
          <p:cNvPr id="10" name="Rectangle 100">
            <a:extLst>
              <a:ext uri="{FF2B5EF4-FFF2-40B4-BE49-F238E27FC236}">
                <a16:creationId xmlns:a16="http://schemas.microsoft.com/office/drawing/2014/main" id="{EB9A9340-CB57-4654-ACED-55ECF27AA93D}"/>
              </a:ext>
            </a:extLst>
          </p:cNvPr>
          <p:cNvSpPr/>
          <p:nvPr userDrawn="1"/>
        </p:nvSpPr>
        <p:spPr>
          <a:xfrm rot="5400000">
            <a:off x="5971802" y="3142937"/>
            <a:ext cx="6912000" cy="582613"/>
          </a:xfrm>
          <a:prstGeom prst="rect">
            <a:avLst/>
          </a:prstGeom>
          <a:gradFill>
            <a:gsLst>
              <a:gs pos="96000">
                <a:schemeClr val="accent2">
                  <a:lumMod val="100000"/>
                </a:schemeClr>
              </a:gs>
              <a:gs pos="0">
                <a:schemeClr val="accent2">
                  <a:alpha val="63000"/>
                </a:schemeClr>
              </a:gs>
              <a:gs pos="87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lose up of a sign&#10;&#10;Description automatically generated">
            <a:extLst>
              <a:ext uri="{FF2B5EF4-FFF2-40B4-BE49-F238E27FC236}">
                <a16:creationId xmlns:a16="http://schemas.microsoft.com/office/drawing/2014/main" id="{28B2B658-BDF9-4557-855A-7950BB794FA3}"/>
              </a:ext>
            </a:extLst>
          </p:cNvPr>
          <p:cNvPicPr>
            <a:picLocks noChangeAspect="1"/>
          </p:cNvPicPr>
          <p:nvPr userDrawn="1"/>
        </p:nvPicPr>
        <p:blipFill>
          <a:blip r:embed="rId2"/>
          <a:stretch>
            <a:fillRect/>
          </a:stretch>
        </p:blipFill>
        <p:spPr>
          <a:xfrm>
            <a:off x="267370" y="546721"/>
            <a:ext cx="792000" cy="792000"/>
          </a:xfrm>
          <a:prstGeom prst="rect">
            <a:avLst/>
          </a:prstGeom>
        </p:spPr>
      </p:pic>
      <p:sp>
        <p:nvSpPr>
          <p:cNvPr id="16" name="Title Placeholder 1">
            <a:extLst>
              <a:ext uri="{FF2B5EF4-FFF2-40B4-BE49-F238E27FC236}">
                <a16:creationId xmlns:a16="http://schemas.microsoft.com/office/drawing/2014/main" id="{EE78491F-9729-474C-A8F1-6A3ECB06D1F3}"/>
              </a:ext>
            </a:extLst>
          </p:cNvPr>
          <p:cNvSpPr>
            <a:spLocks noGrp="1"/>
          </p:cNvSpPr>
          <p:nvPr>
            <p:ph type="title" hasCustomPrompt="1"/>
          </p:nvPr>
        </p:nvSpPr>
        <p:spPr>
          <a:xfrm>
            <a:off x="1581091" y="482400"/>
            <a:ext cx="7405200"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21" name="Text Placeholder 2">
            <a:extLst>
              <a:ext uri="{FF2B5EF4-FFF2-40B4-BE49-F238E27FC236}">
                <a16:creationId xmlns:a16="http://schemas.microsoft.com/office/drawing/2014/main" id="{F63D33D9-E5FD-43A0-9CA9-7DAF0BEF0A4D}"/>
              </a:ext>
            </a:extLst>
          </p:cNvPr>
          <p:cNvSpPr>
            <a:spLocks noGrp="1"/>
          </p:cNvSpPr>
          <p:nvPr>
            <p:ph type="body" sz="quarter" idx="19" hasCustomPrompt="1"/>
          </p:nvPr>
        </p:nvSpPr>
        <p:spPr>
          <a:xfrm>
            <a:off x="1580400" y="1267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2" name="Text Placeholder 2">
            <a:extLst>
              <a:ext uri="{FF2B5EF4-FFF2-40B4-BE49-F238E27FC236}">
                <a16:creationId xmlns:a16="http://schemas.microsoft.com/office/drawing/2014/main" id="{B58BB833-5C43-426D-BE44-B75E8F08C721}"/>
              </a:ext>
            </a:extLst>
          </p:cNvPr>
          <p:cNvSpPr>
            <a:spLocks noGrp="1"/>
          </p:cNvSpPr>
          <p:nvPr>
            <p:ph type="body" sz="quarter" idx="20" hasCustomPrompt="1"/>
          </p:nvPr>
        </p:nvSpPr>
        <p:spPr>
          <a:xfrm>
            <a:off x="1580400" y="2329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3" name="Text Placeholder 2">
            <a:extLst>
              <a:ext uri="{FF2B5EF4-FFF2-40B4-BE49-F238E27FC236}">
                <a16:creationId xmlns:a16="http://schemas.microsoft.com/office/drawing/2014/main" id="{09AFC0D7-E3AB-4A71-ABEE-67163ACFFD12}"/>
              </a:ext>
            </a:extLst>
          </p:cNvPr>
          <p:cNvSpPr>
            <a:spLocks noGrp="1"/>
          </p:cNvSpPr>
          <p:nvPr>
            <p:ph type="body" sz="quarter" idx="21" hasCustomPrompt="1"/>
          </p:nvPr>
        </p:nvSpPr>
        <p:spPr>
          <a:xfrm>
            <a:off x="1580400" y="3391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4" name="Text Placeholder 2">
            <a:extLst>
              <a:ext uri="{FF2B5EF4-FFF2-40B4-BE49-F238E27FC236}">
                <a16:creationId xmlns:a16="http://schemas.microsoft.com/office/drawing/2014/main" id="{819B04BF-35B4-4C6B-BC14-802EFF2CB9E6}"/>
              </a:ext>
            </a:extLst>
          </p:cNvPr>
          <p:cNvSpPr>
            <a:spLocks noGrp="1"/>
          </p:cNvSpPr>
          <p:nvPr>
            <p:ph type="body" sz="quarter" idx="22" hasCustomPrompt="1"/>
          </p:nvPr>
        </p:nvSpPr>
        <p:spPr>
          <a:xfrm>
            <a:off x="1580400" y="4453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5" name="Text Placeholder 2">
            <a:extLst>
              <a:ext uri="{FF2B5EF4-FFF2-40B4-BE49-F238E27FC236}">
                <a16:creationId xmlns:a16="http://schemas.microsoft.com/office/drawing/2014/main" id="{6689726A-BD97-4661-8362-D2844104F474}"/>
              </a:ext>
            </a:extLst>
          </p:cNvPr>
          <p:cNvSpPr>
            <a:spLocks noGrp="1"/>
          </p:cNvSpPr>
          <p:nvPr>
            <p:ph type="body" sz="quarter" idx="23" hasCustomPrompt="1"/>
          </p:nvPr>
        </p:nvSpPr>
        <p:spPr>
          <a:xfrm>
            <a:off x="1580400" y="5515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05334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a_end slide with boiler plate">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71AFFD28-CBC9-4193-8D61-EC59B9D18C53}"/>
              </a:ext>
            </a:extLst>
          </p:cNvPr>
          <p:cNvPicPr>
            <a:picLocks noChangeAspect="1"/>
          </p:cNvPicPr>
          <p:nvPr userDrawn="1"/>
        </p:nvPicPr>
        <p:blipFill>
          <a:blip r:embed="rId2"/>
          <a:stretch>
            <a:fillRect/>
          </a:stretch>
        </p:blipFill>
        <p:spPr>
          <a:xfrm>
            <a:off x="4088824" y="2024497"/>
            <a:ext cx="4090908" cy="1080000"/>
          </a:xfrm>
          <a:prstGeom prst="rect">
            <a:avLst/>
          </a:prstGeom>
        </p:spPr>
      </p:pic>
      <p:sp>
        <p:nvSpPr>
          <p:cNvPr id="4" name="TextBox 3">
            <a:extLst>
              <a:ext uri="{FF2B5EF4-FFF2-40B4-BE49-F238E27FC236}">
                <a16:creationId xmlns:a16="http://schemas.microsoft.com/office/drawing/2014/main" id="{CACFA06E-EDA6-4157-91AD-43486920D80A}"/>
              </a:ext>
            </a:extLst>
          </p:cNvPr>
          <p:cNvSpPr txBox="1"/>
          <p:nvPr userDrawn="1"/>
        </p:nvSpPr>
        <p:spPr>
          <a:xfrm>
            <a:off x="2296664" y="3884064"/>
            <a:ext cx="7596000" cy="2070000"/>
          </a:xfrm>
          <a:prstGeom prst="rect">
            <a:avLst/>
          </a:prstGeom>
        </p:spPr>
        <p:txBody>
          <a:bodyPr vert="horz" lIns="0" tIns="54000" rIns="108000" bIns="54000" rtlCol="0" anchor="t">
            <a:noAutofit/>
          </a:bodyPr>
          <a:lstStyle>
            <a:lvl1pPr marR="0" lvl="0" indent="0" algn="ctr" defTabSz="1088236" fontAlgn="base">
              <a:lnSpc>
                <a:spcPct val="150000"/>
              </a:lnSpc>
              <a:spcBef>
                <a:spcPts val="599"/>
              </a:spcBef>
              <a:spcAft>
                <a:spcPts val="0"/>
              </a:spcAft>
              <a:buClr>
                <a:srgbClr val="023F88"/>
              </a:buClr>
              <a:buSzPct val="60000"/>
              <a:buFont typeface="Arial" pitchFamily="34" charset="0"/>
              <a:buNone/>
              <a:tabLst/>
              <a:defRPr kumimoji="0" sz="1400" b="0" i="0" u="none" strike="noStrike" cap="none" spc="0" normalizeH="0" baseline="0">
                <a:ln>
                  <a:noFill/>
                </a:ln>
                <a:solidFill>
                  <a:srgbClr val="FFFFFF"/>
                </a:solidFill>
                <a:effectLst/>
                <a:uLnTx/>
                <a:uFillTx/>
                <a:ea typeface="Times New Roman" panose="02020603050405020304" pitchFamily="18" charset="0"/>
                <a:cs typeface="Times New Roman" panose="02020603050405020304" pitchFamily="18" charset="0"/>
              </a:defRPr>
            </a:lvl1pPr>
            <a:lvl2pPr marL="539460" indent="-180794" defTabSz="1088236">
              <a:lnSpc>
                <a:spcPts val="2398"/>
              </a:lnSpc>
              <a:spcBef>
                <a:spcPts val="599"/>
              </a:spcBef>
              <a:buClr>
                <a:schemeClr val="tx2"/>
              </a:buClr>
              <a:buSzPct val="80000"/>
              <a:buFont typeface="Arial" pitchFamily="34" charset="0"/>
              <a:buChar char="−"/>
              <a:defRPr sz="1998"/>
            </a:lvl2pPr>
            <a:lvl3pPr marL="719280" indent="-179820" defTabSz="1088236">
              <a:lnSpc>
                <a:spcPts val="2398"/>
              </a:lnSpc>
              <a:spcBef>
                <a:spcPts val="599"/>
              </a:spcBef>
              <a:buClr>
                <a:schemeClr val="tx2"/>
              </a:buClr>
              <a:buSzPct val="80000"/>
              <a:buFont typeface="Arial" pitchFamily="34" charset="0"/>
              <a:buChar char="−"/>
              <a:defRPr sz="1998"/>
            </a:lvl3pPr>
            <a:lvl4pPr marL="899100" indent="-180794" defTabSz="1088236">
              <a:lnSpc>
                <a:spcPts val="2398"/>
              </a:lnSpc>
              <a:spcBef>
                <a:spcPts val="599"/>
              </a:spcBef>
              <a:buClr>
                <a:schemeClr val="tx2"/>
              </a:buClr>
              <a:buSzPct val="80000"/>
              <a:buFont typeface="Arial" pitchFamily="34" charset="0"/>
              <a:buChar char="−"/>
              <a:defRPr sz="1998"/>
            </a:lvl4pPr>
            <a:lvl5pPr marL="1078920" indent="-180794" defTabSz="1088236">
              <a:lnSpc>
                <a:spcPts val="2398"/>
              </a:lnSpc>
              <a:spcBef>
                <a:spcPts val="599"/>
              </a:spcBef>
              <a:buClr>
                <a:schemeClr val="tx2"/>
              </a:buClr>
              <a:buSzPct val="80000"/>
              <a:buFont typeface="Arial" pitchFamily="34" charset="0"/>
              <a:buChar char="−"/>
              <a:defRPr sz="1998"/>
            </a:lvl5pPr>
            <a:lvl6pPr marL="1178922" indent="0" defTabSz="1088236">
              <a:lnSpc>
                <a:spcPts val="2856"/>
              </a:lnSpc>
              <a:spcBef>
                <a:spcPts val="0"/>
              </a:spcBef>
              <a:buFontTx/>
              <a:buNone/>
              <a:defRPr sz="2398"/>
            </a:lvl6pPr>
            <a:lvl7pPr marL="1178922" indent="0" defTabSz="1088236">
              <a:spcBef>
                <a:spcPct val="20000"/>
              </a:spcBef>
              <a:buFontTx/>
              <a:buNone/>
              <a:defRPr sz="2398"/>
            </a:lvl7pPr>
            <a:lvl8pPr marL="4080883" indent="-272059" defTabSz="1088236">
              <a:spcBef>
                <a:spcPct val="20000"/>
              </a:spcBef>
              <a:buFont typeface="Arial" pitchFamily="34" charset="0"/>
              <a:buNone/>
              <a:defRPr sz="2398"/>
            </a:lvl8pPr>
            <a:lvl9pPr marL="4625000" indent="-272059" defTabSz="1088236">
              <a:spcBef>
                <a:spcPct val="20000"/>
              </a:spcBef>
              <a:buFont typeface="Arial" pitchFamily="34" charset="0"/>
              <a:buNone/>
              <a:defRPr sz="2398"/>
            </a:lvl9pPr>
          </a:lstStyle>
          <a:p>
            <a:pPr lvl="0"/>
            <a:r>
              <a:rPr lang="en-GB" noProof="0" dirty="0"/>
              <a:t>Tetra Pak is a world leading food processing and packaging solutions company. Working closely with our customers and suppliers, we provide safe, innovative and environmentally sound products that each day meet the needs of hundreds of millions of people in more than 160 countries. With more than 25,000 employees around the world, we believe in responsible industry leadership and a sustainable approach to business.</a:t>
            </a:r>
          </a:p>
          <a:p>
            <a:pPr lvl="0"/>
            <a:r>
              <a:rPr lang="sv-SE" noProof="0" dirty="0">
                <a:solidFill>
                  <a:schemeClr val="bg1"/>
                </a:solidFill>
                <a:hlinkClick r:id="rId3">
                  <a:extLst>
                    <a:ext uri="{A12FA001-AC4F-418D-AE19-62706E023703}">
                      <ahyp:hlinkClr xmlns:ahyp="http://schemas.microsoft.com/office/drawing/2018/hyperlinkcolor" val="tx"/>
                    </a:ext>
                  </a:extLst>
                </a:hlinkClick>
              </a:rPr>
              <a:t>www.tetrapak.com</a:t>
            </a:r>
            <a:endParaRPr lang="sv-SE" noProof="0" dirty="0">
              <a:solidFill>
                <a:schemeClr val="bg1"/>
              </a:solidFill>
            </a:endParaRPr>
          </a:p>
          <a:p>
            <a:pPr lvl="0"/>
            <a:endParaRPr lang="en-GB" dirty="0"/>
          </a:p>
        </p:txBody>
      </p:sp>
    </p:spTree>
    <p:extLst>
      <p:ext uri="{BB962C8B-B14F-4D97-AF65-F5344CB8AC3E}">
        <p14:creationId xmlns:p14="http://schemas.microsoft.com/office/powerpoint/2010/main" val="3580624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9b_end slide with 2-liner logo">
    <p:spTree>
      <p:nvGrpSpPr>
        <p:cNvPr id="1" name=""/>
        <p:cNvGrpSpPr/>
        <p:nvPr/>
      </p:nvGrpSpPr>
      <p:grpSpPr>
        <a:xfrm>
          <a:off x="0" y="0"/>
          <a:ext cx="0" cy="0"/>
          <a:chOff x="0" y="0"/>
          <a:chExt cx="0" cy="0"/>
        </a:xfrm>
      </p:grpSpPr>
      <p:pic>
        <p:nvPicPr>
          <p:cNvPr id="6" name="Picture 5" descr="A picture containing drawing, plate&#10;&#10;Description automatically generated">
            <a:extLst>
              <a:ext uri="{FF2B5EF4-FFF2-40B4-BE49-F238E27FC236}">
                <a16:creationId xmlns:a16="http://schemas.microsoft.com/office/drawing/2014/main" id="{DB706CD3-6298-4012-961A-F8D14AFA42A2}"/>
              </a:ext>
            </a:extLst>
          </p:cNvPr>
          <p:cNvPicPr>
            <a:picLocks noChangeAspect="1"/>
          </p:cNvPicPr>
          <p:nvPr userDrawn="1"/>
        </p:nvPicPr>
        <p:blipFill>
          <a:blip r:embed="rId2"/>
          <a:stretch>
            <a:fillRect/>
          </a:stretch>
        </p:blipFill>
        <p:spPr>
          <a:xfrm>
            <a:off x="4088824" y="2916710"/>
            <a:ext cx="4090908" cy="1080000"/>
          </a:xfrm>
          <a:prstGeom prst="rect">
            <a:avLst/>
          </a:prstGeom>
        </p:spPr>
      </p:pic>
    </p:spTree>
    <p:extLst>
      <p:ext uri="{BB962C8B-B14F-4D97-AF65-F5344CB8AC3E}">
        <p14:creationId xmlns:p14="http://schemas.microsoft.com/office/powerpoint/2010/main" val="806472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09F907-060F-4940-B432-58E4242E23C2}"/>
              </a:ext>
            </a:extLst>
          </p:cNvPr>
          <p:cNvSpPr/>
          <p:nvPr userDrawn="1"/>
        </p:nvSpPr>
        <p:spPr>
          <a:xfrm>
            <a:off x="187037" y="477981"/>
            <a:ext cx="1039090" cy="9351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7566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7_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BDB663-94E6-48C7-9550-8F129B8FD7B2}"/>
              </a:ext>
            </a:extLst>
          </p:cNvPr>
          <p:cNvSpPr/>
          <p:nvPr userDrawn="1"/>
        </p:nvSpPr>
        <p:spPr>
          <a:xfrm>
            <a:off x="0" y="4560888"/>
            <a:ext cx="12192000" cy="2297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a:xfrm>
            <a:off x="1580400" y="5507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6" name="Picture Placeholder 5">
            <a:extLst>
              <a:ext uri="{FF2B5EF4-FFF2-40B4-BE49-F238E27FC236}">
                <a16:creationId xmlns:a16="http://schemas.microsoft.com/office/drawing/2014/main" id="{BBAFE3D2-C1AF-47DC-A73C-A9255F1068DE}"/>
              </a:ext>
            </a:extLst>
          </p:cNvPr>
          <p:cNvSpPr>
            <a:spLocks noGrp="1"/>
          </p:cNvSpPr>
          <p:nvPr>
            <p:ph type="pic" sz="quarter" idx="11" hasCustomPrompt="1"/>
          </p:nvPr>
        </p:nvSpPr>
        <p:spPr>
          <a:xfrm>
            <a:off x="0" y="0"/>
            <a:ext cx="12192000" cy="4560888"/>
          </a:xfrm>
          <a:noFill/>
        </p:spPr>
        <p:txBody>
          <a:bodyPr bIns="828000" anchor="ctr" anchorCtr="1"/>
          <a:lstStyle>
            <a:lvl1pPr marL="0" indent="0" algn="ctr">
              <a:buNone/>
              <a:defRPr>
                <a:solidFill>
                  <a:schemeClr val="accent6"/>
                </a:solidFill>
              </a:defRPr>
            </a:lvl1pPr>
          </a:lstStyle>
          <a:p>
            <a:r>
              <a:rPr lang="en-GB" dirty="0"/>
              <a:t>Click on icon to insert picture</a:t>
            </a:r>
          </a:p>
        </p:txBody>
      </p:sp>
      <p:pic>
        <p:nvPicPr>
          <p:cNvPr id="9" name="Picture 8" descr="A close up of a sign&#10;&#10;Description automatically generated">
            <a:extLst>
              <a:ext uri="{FF2B5EF4-FFF2-40B4-BE49-F238E27FC236}">
                <a16:creationId xmlns:a16="http://schemas.microsoft.com/office/drawing/2014/main" id="{8C56EC7E-36CF-4B04-9708-0F296E68155A}"/>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61447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8_Divider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tx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5" name="Picture Placeholder 3">
            <a:extLst>
              <a:ext uri="{FF2B5EF4-FFF2-40B4-BE49-F238E27FC236}">
                <a16:creationId xmlns:a16="http://schemas.microsoft.com/office/drawing/2014/main" id="{43B049C7-3B44-4935-871B-CD6DE6FEFEA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pic>
        <p:nvPicPr>
          <p:cNvPr id="6" name="Picture 5">
            <a:extLst>
              <a:ext uri="{FF2B5EF4-FFF2-40B4-BE49-F238E27FC236}">
                <a16:creationId xmlns:a16="http://schemas.microsoft.com/office/drawing/2014/main" id="{9A6696AE-4C59-40E9-A10C-567D42255786}"/>
              </a:ext>
            </a:extLst>
          </p:cNvPr>
          <p:cNvPicPr>
            <a:picLocks noChangeAspect="1"/>
          </p:cNvPicPr>
          <p:nvPr userDrawn="1"/>
        </p:nvPicPr>
        <p:blipFill>
          <a:blip r:embed="rId2"/>
          <a:srcRect/>
          <a:stretch/>
        </p:blipFill>
        <p:spPr>
          <a:xfrm>
            <a:off x="266614" y="546317"/>
            <a:ext cx="792000" cy="792000"/>
          </a:xfrm>
          <a:prstGeom prst="rect">
            <a:avLst/>
          </a:prstGeom>
        </p:spPr>
      </p:pic>
    </p:spTree>
    <p:extLst>
      <p:ext uri="{BB962C8B-B14F-4D97-AF65-F5344CB8AC3E}">
        <p14:creationId xmlns:p14="http://schemas.microsoft.com/office/powerpoint/2010/main" val="2463305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9_Divider 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pic>
        <p:nvPicPr>
          <p:cNvPr id="5" name="Picture 4" descr="A close up of a sign&#10;&#10;Description automatically generated">
            <a:extLst>
              <a:ext uri="{FF2B5EF4-FFF2-40B4-BE49-F238E27FC236}">
                <a16:creationId xmlns:a16="http://schemas.microsoft.com/office/drawing/2014/main" id="{85B78A55-7DCE-4443-9CA0-442B6B7EFAC7}"/>
              </a:ext>
            </a:extLst>
          </p:cNvPr>
          <p:cNvPicPr>
            <a:picLocks noChangeAspect="1"/>
          </p:cNvPicPr>
          <p:nvPr userDrawn="1"/>
        </p:nvPicPr>
        <p:blipFill>
          <a:blip r:embed="rId2"/>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04326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0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solidFill>
                  <a:schemeClr val="bg1"/>
                </a:solidFill>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Clr>
                <a:schemeClr val="bg1"/>
              </a:buClr>
              <a:buSzPct val="100000"/>
              <a:buFont typeface="+mj-lt"/>
              <a:buAutoNum type="arabicPeriod"/>
              <a:defRPr>
                <a:solidFill>
                  <a:schemeClr val="bg1"/>
                </a:solidFill>
              </a:defRPr>
            </a:lvl1pPr>
            <a:lvl2pPr marL="900000" indent="-540000">
              <a:spcAft>
                <a:spcPts val="600"/>
              </a:spcAft>
              <a:buClr>
                <a:schemeClr val="bg1"/>
              </a:buClr>
              <a:buSzPct val="100000"/>
              <a:buFont typeface="+mj-lt"/>
              <a:buAutoNum type="alphaLcParenR"/>
              <a:defRPr>
                <a:solidFill>
                  <a:schemeClr val="bg1"/>
                </a:solidFill>
              </a:defRPr>
            </a:lvl2pPr>
            <a:lvl3pPr marL="1080000" indent="-360000">
              <a:buClr>
                <a:schemeClr val="bg1"/>
              </a:buClr>
              <a:buSzPct val="100000"/>
              <a:buFont typeface="+mj-lt"/>
              <a:buAutoNum type="romanLcPeriod"/>
              <a:defRPr>
                <a:solidFill>
                  <a:schemeClr val="bg1"/>
                </a:solidFill>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pic>
        <p:nvPicPr>
          <p:cNvPr id="7" name="Picture 6" descr="A close up of a sign&#10;&#10;Description automatically generated">
            <a:extLst>
              <a:ext uri="{FF2B5EF4-FFF2-40B4-BE49-F238E27FC236}">
                <a16:creationId xmlns:a16="http://schemas.microsoft.com/office/drawing/2014/main" id="{DC64FD31-E7E8-4F6A-AF23-7410FC6BCFFD}"/>
              </a:ext>
            </a:extLst>
          </p:cNvPr>
          <p:cNvPicPr>
            <a:picLocks noChangeAspect="1"/>
          </p:cNvPicPr>
          <p:nvPr userDrawn="1"/>
        </p:nvPicPr>
        <p:blipFill>
          <a:blip r:embed="rId2"/>
          <a:stretch>
            <a:fillRect/>
          </a:stretch>
        </p:blipFill>
        <p:spPr>
          <a:xfrm>
            <a:off x="267370" y="546721"/>
            <a:ext cx="792000" cy="792000"/>
          </a:xfrm>
          <a:prstGeom prst="rect">
            <a:avLst/>
          </a:prstGeom>
        </p:spPr>
      </p:pic>
    </p:spTree>
    <p:extLst>
      <p:ext uri="{BB962C8B-B14F-4D97-AF65-F5344CB8AC3E}">
        <p14:creationId xmlns:p14="http://schemas.microsoft.com/office/powerpoint/2010/main" val="251507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a_Standard - head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F0A4B157-37B0-4CEC-88C9-C35F48D82BBA}"/>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A498A25D-38C1-4933-A592-606C6FCD05D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EEE89C54-40F2-46E3-9368-A41AB0AE564E}"/>
              </a:ext>
            </a:extLst>
          </p:cNvPr>
          <p:cNvSpPr>
            <a:spLocks noGrp="1"/>
          </p:cNvSpPr>
          <p:nvPr>
            <p:ph idx="1" hasCustomPrompt="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43433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1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Tree>
    <p:extLst>
      <p:ext uri="{BB962C8B-B14F-4D97-AF65-F5344CB8AC3E}">
        <p14:creationId xmlns:p14="http://schemas.microsoft.com/office/powerpoint/2010/main" val="4257152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2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74052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
        <p:nvSpPr>
          <p:cNvPr id="7" name="Picture Placeholder 3">
            <a:extLst>
              <a:ext uri="{FF2B5EF4-FFF2-40B4-BE49-F238E27FC236}">
                <a16:creationId xmlns:a16="http://schemas.microsoft.com/office/drawing/2014/main" id="{FDFF41AD-43D5-485F-8372-990A352F119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spTree>
    <p:extLst>
      <p:ext uri="{BB962C8B-B14F-4D97-AF65-F5344CB8AC3E}">
        <p14:creationId xmlns:p14="http://schemas.microsoft.com/office/powerpoint/2010/main" val="116194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9"/>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sv-SE"/>
          </a:p>
        </p:txBody>
      </p:sp>
      <p:sp>
        <p:nvSpPr>
          <p:cNvPr id="4" name="Platshållare för tex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DBFB041-7AB0-C64D-A290-3E9C474A6C68}" type="datetimeFigureOut">
              <a:rPr lang="sv-SE" smtClean="0"/>
              <a:t>2023-08-24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3030197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DBFB041-7AB0-C64D-A290-3E9C474A6C68}" type="datetimeFigureOut">
              <a:rPr lang="sv-SE" smtClean="0"/>
              <a:t>2023-08-24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242951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b_Standard - 2 rows headlines and tex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219F3696-02EB-45E1-9888-F868FAD8777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D3B1AE3F-1B70-457A-9C67-C29C650376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7284558-1DFD-4AC6-BB36-AC6D866D286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77411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_Standard - 1 row headline,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E4B85CE8-6730-414B-B31F-7BC525AB6A4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788665116"/>
      </p:ext>
    </p:extLst>
  </p:cSld>
  <p:clrMapOvr>
    <a:masterClrMapping/>
  </p:clrMapOvr>
  <p:extLst>
    <p:ext uri="{DCECCB84-F9BA-43D5-87BE-67443E8EF086}">
      <p15:sldGuideLst xmlns:p15="http://schemas.microsoft.com/office/powerpoint/2012/main">
        <p15:guide id="1" orient="horz" pos="519" userDrawn="1">
          <p15:clr>
            <a:srgbClr val="FBAE40"/>
          </p15:clr>
        </p15:guide>
        <p15:guide id="2" orient="horz" pos="70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d_Standard - 2 rows headlines,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CABA867E-558D-4A11-B8BA-ABD04A03DE28}"/>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93521342-B286-423C-8705-C412991B21F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FA9BB5EF-574D-459F-8EDB-8168AD68EAFF}"/>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359242257"/>
      </p:ext>
    </p:extLst>
  </p:cSld>
  <p:clrMapOvr>
    <a:masterClrMapping/>
  </p:clrMapOvr>
  <p:extLst>
    <p:ext uri="{DCECCB84-F9BA-43D5-87BE-67443E8EF086}">
      <p15:sldGuideLst xmlns:p15="http://schemas.microsoft.com/office/powerpoint/2012/main">
        <p15:guide id="1" orient="horz" pos="750" userDrawn="1">
          <p15:clr>
            <a:srgbClr val="FBAE40"/>
          </p15:clr>
        </p15:guide>
        <p15:guide id="2" orient="horz" pos="93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e_Standard - 1 row headline, sub title and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D27491-8C22-4583-8381-7ADEE05FAF3C}"/>
              </a:ext>
            </a:extLst>
          </p:cNvPr>
          <p:cNvSpPr>
            <a:spLocks noGrp="1"/>
          </p:cNvSpPr>
          <p:nvPr>
            <p:ph type="pic" sz="quarter" idx="14" hasCustomPrompt="1"/>
          </p:nvPr>
        </p:nvSpPr>
        <p:spPr>
          <a:xfrm>
            <a:off x="1580399" y="1872000"/>
            <a:ext cx="9925661" cy="4536000"/>
          </a:xfrm>
          <a:noFill/>
        </p:spPr>
        <p:txBody>
          <a:bodyPr anchor="ctr"/>
          <a:lstStyle>
            <a:lvl1pPr marL="0" indent="0" algn="l">
              <a:buNone/>
              <a:defRPr>
                <a:solidFill>
                  <a:schemeClr val="accent6"/>
                </a:solidFill>
              </a:defRPr>
            </a:lvl1pPr>
          </a:lstStyle>
          <a:p>
            <a:r>
              <a:rPr lang="en-GB" dirty="0"/>
              <a:t>       Click on icon to insert picture</a:t>
            </a:r>
          </a:p>
        </p:txBody>
      </p:sp>
      <p:sp>
        <p:nvSpPr>
          <p:cNvPr id="5" name="Date Placeholder 3">
            <a:extLst>
              <a:ext uri="{FF2B5EF4-FFF2-40B4-BE49-F238E27FC236}">
                <a16:creationId xmlns:a16="http://schemas.microsoft.com/office/drawing/2014/main" id="{13ACE4BA-C0F3-422D-8370-E455CFFB59F6}"/>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69DCA39B-05A7-4C61-8AFE-5A29FE206FB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206FAEC1-EB71-4DB7-A870-A328BFA8A437}"/>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0" name="Title Placeholder 1">
            <a:extLst>
              <a:ext uri="{FF2B5EF4-FFF2-40B4-BE49-F238E27FC236}">
                <a16:creationId xmlns:a16="http://schemas.microsoft.com/office/drawing/2014/main" id="{9B176F05-EFF4-4F6C-A3EC-BCE42AD0FE36}"/>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88243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f_Standard - 1 row headline and sub title, text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9AAD56-86AE-4EE4-9E48-FF8FEA838BD1}"/>
              </a:ext>
            </a:extLst>
          </p:cNvPr>
          <p:cNvSpPr>
            <a:spLocks noGrp="1"/>
          </p:cNvSpPr>
          <p:nvPr>
            <p:ph type="pic" sz="quarter" idx="14" hasCustomPrompt="1"/>
          </p:nvPr>
        </p:nvSpPr>
        <p:spPr>
          <a:xfrm>
            <a:off x="9096000" y="0"/>
            <a:ext cx="3096000" cy="6858000"/>
          </a:xfrm>
          <a:noFill/>
          <a:ln>
            <a:noFill/>
          </a:ln>
        </p:spPr>
        <p:txBody>
          <a:bodyPr lIns="108000" tIns="2376000" anchor="t" anchorCtr="1"/>
          <a:lstStyle>
            <a:lvl1pPr marL="0" indent="0" algn="l">
              <a:buNone/>
              <a:defRPr>
                <a:solidFill>
                  <a:schemeClr val="accent6"/>
                </a:solidFill>
              </a:defRPr>
            </a:lvl1pPr>
          </a:lstStyle>
          <a:p>
            <a:r>
              <a:rPr lang="en-GB" dirty="0"/>
              <a:t>Click on icon to insert picture</a:t>
            </a:r>
          </a:p>
        </p:txBody>
      </p:sp>
      <p:sp>
        <p:nvSpPr>
          <p:cNvPr id="6" name="Date Placeholder 3">
            <a:extLst>
              <a:ext uri="{FF2B5EF4-FFF2-40B4-BE49-F238E27FC236}">
                <a16:creationId xmlns:a16="http://schemas.microsoft.com/office/drawing/2014/main" id="{D1793D5D-1D08-4A81-A7F5-0241ED0375A7}"/>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10" name="Slide Number Placeholder 4">
            <a:extLst>
              <a:ext uri="{FF2B5EF4-FFF2-40B4-BE49-F238E27FC236}">
                <a16:creationId xmlns:a16="http://schemas.microsoft.com/office/drawing/2014/main" id="{7A288ED8-A5B1-4268-83FA-118F52EC4AC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13" name="Text Placeholder 2">
            <a:extLst>
              <a:ext uri="{FF2B5EF4-FFF2-40B4-BE49-F238E27FC236}">
                <a16:creationId xmlns:a16="http://schemas.microsoft.com/office/drawing/2014/main" id="{0AC0279F-78DD-40DA-8135-64BA5E329E5E}"/>
              </a:ext>
            </a:extLst>
          </p:cNvPr>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4" name="Title Placeholder 1">
            <a:extLst>
              <a:ext uri="{FF2B5EF4-FFF2-40B4-BE49-F238E27FC236}">
                <a16:creationId xmlns:a16="http://schemas.microsoft.com/office/drawing/2014/main" id="{56502FF7-696F-4D7E-A44D-E9D69985C736}"/>
              </a:ext>
            </a:extLst>
          </p:cNvPr>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8" name="Content Placeholder 2">
            <a:extLst>
              <a:ext uri="{FF2B5EF4-FFF2-40B4-BE49-F238E27FC236}">
                <a16:creationId xmlns:a16="http://schemas.microsoft.com/office/drawing/2014/main" id="{825BA8B9-F5FF-430A-8ECE-0319E1823098}"/>
              </a:ext>
            </a:extLst>
          </p:cNvPr>
          <p:cNvSpPr>
            <a:spLocks noGrp="1"/>
          </p:cNvSpPr>
          <p:nvPr>
            <p:ph idx="1" hasCustomPrompt="1"/>
          </p:nvPr>
        </p:nvSpPr>
        <p:spPr>
          <a:xfrm>
            <a:off x="1581245" y="1872000"/>
            <a:ext cx="7405200" cy="4536000"/>
          </a:xfrm>
          <a:ln>
            <a:noFill/>
          </a:ln>
        </p:spPr>
        <p:txBody>
          <a:bodyPr lIns="0" rIns="108000"/>
          <a:lstStyle>
            <a:lvl1pPr>
              <a:buSzPct val="80000"/>
              <a:defRPr/>
            </a:lvl1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03054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a_Standard - headline">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CCA9EEF4-F684-4929-9778-96C15145A0A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EE000F40-971B-4811-8E5C-B1252D4A5BA9}"/>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1">
            <a:extLst>
              <a:ext uri="{FF2B5EF4-FFF2-40B4-BE49-F238E27FC236}">
                <a16:creationId xmlns:a16="http://schemas.microsoft.com/office/drawing/2014/main" id="{12F3BD66-A636-43C0-8945-9E600833E480}"/>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1552827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Placeholder 1"/>
          <p:cNvSpPr>
            <a:spLocks noGrp="1"/>
          </p:cNvSpPr>
          <p:nvPr>
            <p:ph type="title"/>
          </p:nvPr>
        </p:nvSpPr>
        <p:spPr>
          <a:xfrm>
            <a:off x="1581245" y="482289"/>
            <a:ext cx="9925661" cy="432000"/>
          </a:xfrm>
          <a:prstGeom prst="rect">
            <a:avLst/>
          </a:prstGeom>
        </p:spPr>
        <p:txBody>
          <a:bodyPr vert="horz" lIns="0" tIns="54000" rIns="108000" bIns="54000" rtlCol="0" anchor="t" anchorCtr="0">
            <a:noAutofit/>
          </a:bodyPr>
          <a:lstStyle/>
          <a:p>
            <a:r>
              <a:rPr lang="en-GB" noProof="0" dirty="0" err="1"/>
              <a:t>Clickto</a:t>
            </a:r>
            <a:r>
              <a:rPr lang="en-GB" noProof="0" dirty="0"/>
              <a:t> edit title 28 </a:t>
            </a:r>
            <a:r>
              <a:rPr lang="en-GB" noProof="0" dirty="0" err="1"/>
              <a:t>pt</a:t>
            </a:r>
            <a:r>
              <a:rPr lang="en-GB" noProof="0" dirty="0"/>
              <a:t> </a:t>
            </a:r>
          </a:p>
        </p:txBody>
      </p:sp>
      <p:sp>
        <p:nvSpPr>
          <p:cNvPr id="4" name="Date Placeholder 3">
            <a:extLst>
              <a:ext uri="{FF2B5EF4-FFF2-40B4-BE49-F238E27FC236}">
                <a16:creationId xmlns:a16="http://schemas.microsoft.com/office/drawing/2014/main" id="{6E891E8D-4950-4577-ADA9-8CDC7E0085B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dirty="0"/>
              <a:t>Initials/YYYY-MM-DD</a:t>
            </a:r>
            <a:endParaRPr lang="en-GB" dirty="0"/>
          </a:p>
        </p:txBody>
      </p:sp>
      <p:sp>
        <p:nvSpPr>
          <p:cNvPr id="5" name="Slide Number Placeholder 4">
            <a:extLst>
              <a:ext uri="{FF2B5EF4-FFF2-40B4-BE49-F238E27FC236}">
                <a16:creationId xmlns:a16="http://schemas.microsoft.com/office/drawing/2014/main" id="{DBF21126-09F5-423F-8611-462B092AB3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6" name="Bildobjekt 5">
            <a:extLst>
              <a:ext uri="{FF2B5EF4-FFF2-40B4-BE49-F238E27FC236}">
                <a16:creationId xmlns:a16="http://schemas.microsoft.com/office/drawing/2014/main" id="{A32C86CB-216E-3077-D4B5-06B715156821}"/>
              </a:ext>
            </a:extLst>
          </p:cNvPr>
          <p:cNvPicPr>
            <a:picLocks noChangeAspect="1"/>
          </p:cNvPicPr>
          <p:nvPr userDrawn="1"/>
        </p:nvPicPr>
        <p:blipFill>
          <a:blip r:embed="rId35"/>
          <a:srcRect/>
          <a:stretch/>
        </p:blipFill>
        <p:spPr>
          <a:xfrm>
            <a:off x="249" y="210"/>
            <a:ext cx="12192124" cy="6857790"/>
          </a:xfrm>
          <a:prstGeom prst="rect">
            <a:avLst/>
          </a:prstGeom>
        </p:spPr>
      </p:pic>
      <p:pic>
        <p:nvPicPr>
          <p:cNvPr id="8" name="Bildobjekt 7">
            <a:extLst>
              <a:ext uri="{FF2B5EF4-FFF2-40B4-BE49-F238E27FC236}">
                <a16:creationId xmlns:a16="http://schemas.microsoft.com/office/drawing/2014/main" id="{B2AE9FBF-5736-CF1B-BF52-99FC9FEE673F}"/>
              </a:ext>
            </a:extLst>
          </p:cNvPr>
          <p:cNvPicPr>
            <a:picLocks noChangeAspect="1"/>
          </p:cNvPicPr>
          <p:nvPr userDrawn="1"/>
        </p:nvPicPr>
        <p:blipFill>
          <a:blip r:embed="rId36"/>
          <a:srcRect/>
          <a:stretch/>
        </p:blipFill>
        <p:spPr>
          <a:xfrm>
            <a:off x="10622478" y="102393"/>
            <a:ext cx="1463752" cy="1463752"/>
          </a:xfrm>
          <a:prstGeom prst="rect">
            <a:avLst/>
          </a:prstGeom>
        </p:spPr>
      </p:pic>
      <p:pic>
        <p:nvPicPr>
          <p:cNvPr id="9" name="Bildobjekt 8">
            <a:extLst>
              <a:ext uri="{FF2B5EF4-FFF2-40B4-BE49-F238E27FC236}">
                <a16:creationId xmlns:a16="http://schemas.microsoft.com/office/drawing/2014/main" id="{D5F8E7A5-2865-9260-5CA6-E4F514BE4B12}"/>
              </a:ext>
            </a:extLst>
          </p:cNvPr>
          <p:cNvPicPr>
            <a:picLocks noChangeAspect="1"/>
          </p:cNvPicPr>
          <p:nvPr userDrawn="1"/>
        </p:nvPicPr>
        <p:blipFill>
          <a:blip r:embed="rId37"/>
          <a:srcRect/>
          <a:stretch/>
        </p:blipFill>
        <p:spPr>
          <a:xfrm>
            <a:off x="332914" y="6230285"/>
            <a:ext cx="1293436" cy="323359"/>
          </a:xfrm>
          <a:prstGeom prst="rect">
            <a:avLst/>
          </a:prstGeom>
        </p:spPr>
      </p:pic>
    </p:spTree>
    <p:extLst>
      <p:ext uri="{BB962C8B-B14F-4D97-AF65-F5344CB8AC3E}">
        <p14:creationId xmlns:p14="http://schemas.microsoft.com/office/powerpoint/2010/main" val="38839054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676" r:id="rId3"/>
    <p:sldLayoutId id="2147483736" r:id="rId4"/>
    <p:sldLayoutId id="2147483677" r:id="rId5"/>
    <p:sldLayoutId id="2147483678" r:id="rId6"/>
    <p:sldLayoutId id="2147483743" r:id="rId7"/>
    <p:sldLayoutId id="2147483745" r:id="rId8"/>
    <p:sldLayoutId id="2147483679" r:id="rId9"/>
    <p:sldLayoutId id="2147483737" r:id="rId10"/>
    <p:sldLayoutId id="2147483680" r:id="rId11"/>
    <p:sldLayoutId id="2147483681" r:id="rId12"/>
    <p:sldLayoutId id="2147483682" r:id="rId13"/>
    <p:sldLayoutId id="2147483683" r:id="rId14"/>
    <p:sldLayoutId id="2147483684" r:id="rId15"/>
    <p:sldLayoutId id="2147483744" r:id="rId16"/>
    <p:sldLayoutId id="2147483754" r:id="rId17"/>
    <p:sldLayoutId id="2147483755" r:id="rId18"/>
    <p:sldLayoutId id="2147483685" r:id="rId19"/>
    <p:sldLayoutId id="2147483761" r:id="rId20"/>
    <p:sldLayoutId id="2147483748" r:id="rId21"/>
    <p:sldLayoutId id="2147483747" r:id="rId22"/>
    <p:sldLayoutId id="2147483750" r:id="rId23"/>
    <p:sldLayoutId id="2147483751" r:id="rId24"/>
    <p:sldLayoutId id="2147483686" r:id="rId25"/>
    <p:sldLayoutId id="2147483740" r:id="rId26"/>
    <p:sldLayoutId id="2147483741" r:id="rId27"/>
    <p:sldLayoutId id="2147483742" r:id="rId28"/>
    <p:sldLayoutId id="2147483759" r:id="rId29"/>
    <p:sldLayoutId id="2147483758" r:id="rId30"/>
    <p:sldLayoutId id="2147483760" r:id="rId31"/>
    <p:sldLayoutId id="2147483762" r:id="rId32"/>
    <p:sldLayoutId id="2147483763" r:id="rId33"/>
  </p:sldLayoutIdLst>
  <p:hf hdr="0" ftr="0"/>
  <p:txStyles>
    <p:titleStyle>
      <a:lvl1pPr algn="l" defTabSz="1088236" rtl="0" eaLnBrk="1" latinLnBrk="0" hangingPunct="1">
        <a:lnSpc>
          <a:spcPct val="85000"/>
        </a:lnSpc>
        <a:spcBef>
          <a:spcPts val="0"/>
        </a:spcBef>
        <a:buNone/>
        <a:defRPr sz="2800" b="1" kern="1200">
          <a:solidFill>
            <a:schemeClr val="tx1"/>
          </a:solidFill>
          <a:latin typeface="+mj-lt"/>
          <a:ea typeface="+mj-ea"/>
          <a:cs typeface="+mj-cs"/>
        </a:defRPr>
      </a:lvl1pPr>
    </p:titleStyle>
    <p:bodyStyle>
      <a:lvl1pPr marL="359640" indent="-359640" algn="l" defTabSz="1088236" rtl="0" eaLnBrk="1" latinLnBrk="0" hangingPunct="1">
        <a:lnSpc>
          <a:spcPct val="100000"/>
        </a:lnSpc>
        <a:spcBef>
          <a:spcPts val="600"/>
        </a:spcBef>
        <a:buClr>
          <a:schemeClr val="tx2"/>
        </a:buClr>
        <a:buSzPct val="80000"/>
        <a:buFont typeface="Arial" pitchFamily="34" charset="0"/>
        <a:buChar char="►"/>
        <a:tabLst/>
        <a:defRPr sz="2400" kern="1200">
          <a:solidFill>
            <a:schemeClr val="tx1"/>
          </a:solidFill>
          <a:latin typeface="+mn-lt"/>
          <a:ea typeface="+mn-ea"/>
          <a:cs typeface="+mn-cs"/>
        </a:defRPr>
      </a:lvl1pPr>
      <a:lvl2pPr marL="53946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2pPr>
      <a:lvl3pPr marL="719280" indent="-179820"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3pPr>
      <a:lvl4pPr marL="89910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4pPr>
      <a:lvl5pPr marL="107892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5pPr>
      <a:lvl6pPr marL="1178922" indent="0" algn="l" defTabSz="1088236" rtl="0" eaLnBrk="1" latinLnBrk="0" hangingPunct="1">
        <a:lnSpc>
          <a:spcPts val="2856"/>
        </a:lnSpc>
        <a:spcBef>
          <a:spcPts val="0"/>
        </a:spcBef>
        <a:buFontTx/>
        <a:buNone/>
        <a:defRPr sz="2398" kern="1200">
          <a:solidFill>
            <a:schemeClr val="tx1"/>
          </a:solidFill>
          <a:latin typeface="+mn-lt"/>
          <a:ea typeface="+mn-ea"/>
          <a:cs typeface="+mn-cs"/>
        </a:defRPr>
      </a:lvl6pPr>
      <a:lvl7pPr marL="1178922" indent="0" algn="l" defTabSz="1088236" rtl="0" eaLnBrk="1" latinLnBrk="0" hangingPunct="1">
        <a:spcBef>
          <a:spcPct val="20000"/>
        </a:spcBef>
        <a:buFontTx/>
        <a:buNone/>
        <a:defRPr sz="2398" kern="1200">
          <a:solidFill>
            <a:schemeClr val="tx1"/>
          </a:solidFill>
          <a:latin typeface="+mn-lt"/>
          <a:ea typeface="+mn-ea"/>
          <a:cs typeface="+mn-cs"/>
        </a:defRPr>
      </a:lvl7pPr>
      <a:lvl8pPr marL="4080883"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8pPr>
      <a:lvl9pPr marL="4625000"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9pPr>
    </p:bodyStyle>
    <p:otherStyle>
      <a:defPPr>
        <a:defRPr lang="en-US"/>
      </a:defPPr>
      <a:lvl1pPr marL="0" algn="l" defTabSz="1088236" rtl="0" eaLnBrk="1" latinLnBrk="0" hangingPunct="1">
        <a:defRPr sz="2098" kern="1200">
          <a:solidFill>
            <a:schemeClr val="tx1"/>
          </a:solidFill>
          <a:latin typeface="+mn-lt"/>
          <a:ea typeface="+mn-ea"/>
          <a:cs typeface="+mn-cs"/>
        </a:defRPr>
      </a:lvl1pPr>
      <a:lvl2pPr marL="544117" algn="l" defTabSz="1088236" rtl="0" eaLnBrk="1" latinLnBrk="0" hangingPunct="1">
        <a:defRPr sz="2098" kern="1200">
          <a:solidFill>
            <a:schemeClr val="tx1"/>
          </a:solidFill>
          <a:latin typeface="+mn-lt"/>
          <a:ea typeface="+mn-ea"/>
          <a:cs typeface="+mn-cs"/>
        </a:defRPr>
      </a:lvl2pPr>
      <a:lvl3pPr marL="1088236" algn="l" defTabSz="1088236" rtl="0" eaLnBrk="1" latinLnBrk="0" hangingPunct="1">
        <a:defRPr sz="2098" kern="1200">
          <a:solidFill>
            <a:schemeClr val="tx1"/>
          </a:solidFill>
          <a:latin typeface="+mn-lt"/>
          <a:ea typeface="+mn-ea"/>
          <a:cs typeface="+mn-cs"/>
        </a:defRPr>
      </a:lvl3pPr>
      <a:lvl4pPr marL="1632353" algn="l" defTabSz="1088236" rtl="0" eaLnBrk="1" latinLnBrk="0" hangingPunct="1">
        <a:defRPr sz="2098" kern="1200">
          <a:solidFill>
            <a:schemeClr val="tx1"/>
          </a:solidFill>
          <a:latin typeface="+mn-lt"/>
          <a:ea typeface="+mn-ea"/>
          <a:cs typeface="+mn-cs"/>
        </a:defRPr>
      </a:lvl4pPr>
      <a:lvl5pPr marL="2176470" algn="l" defTabSz="1088236" rtl="0" eaLnBrk="1" latinLnBrk="0" hangingPunct="1">
        <a:defRPr sz="2098" kern="1200">
          <a:solidFill>
            <a:schemeClr val="tx1"/>
          </a:solidFill>
          <a:latin typeface="+mn-lt"/>
          <a:ea typeface="+mn-ea"/>
          <a:cs typeface="+mn-cs"/>
        </a:defRPr>
      </a:lvl5pPr>
      <a:lvl6pPr marL="2720589" algn="l" defTabSz="1088236" rtl="0" eaLnBrk="1" latinLnBrk="0" hangingPunct="1">
        <a:defRPr sz="2098" kern="1200">
          <a:solidFill>
            <a:schemeClr val="tx1"/>
          </a:solidFill>
          <a:latin typeface="+mn-lt"/>
          <a:ea typeface="+mn-ea"/>
          <a:cs typeface="+mn-cs"/>
        </a:defRPr>
      </a:lvl6pPr>
      <a:lvl7pPr marL="3264706" algn="l" defTabSz="1088236" rtl="0" eaLnBrk="1" latinLnBrk="0" hangingPunct="1">
        <a:defRPr sz="2098" kern="1200">
          <a:solidFill>
            <a:schemeClr val="tx1"/>
          </a:solidFill>
          <a:latin typeface="+mn-lt"/>
          <a:ea typeface="+mn-ea"/>
          <a:cs typeface="+mn-cs"/>
        </a:defRPr>
      </a:lvl7pPr>
      <a:lvl8pPr marL="3808824" algn="l" defTabSz="1088236" rtl="0" eaLnBrk="1" latinLnBrk="0" hangingPunct="1">
        <a:defRPr sz="2098" kern="1200">
          <a:solidFill>
            <a:schemeClr val="tx1"/>
          </a:solidFill>
          <a:latin typeface="+mn-lt"/>
          <a:ea typeface="+mn-ea"/>
          <a:cs typeface="+mn-cs"/>
        </a:defRPr>
      </a:lvl8pPr>
      <a:lvl9pPr marL="4352942" algn="l" defTabSz="1088236"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98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s://kartonkikilpailu.fi/kilpailun-tehtavat/3-tehtav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image" Target="../media/image25.png"/><Relationship Id="rId4" Type="http://schemas.openxmlformats.org/officeDocument/2006/relationships/hyperlink" Target="http://www.kartonkikilpailu.f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kartonkikilpailu.fi/kilpailun-tehtavat/1-tehtava/" TargetMode="External"/><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hyperlink" Target="https://kartonkikilpailu.fi/kilpailun-tehtavat/2-tehtav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2">
            <a:extLst>
              <a:ext uri="{FF2B5EF4-FFF2-40B4-BE49-F238E27FC236}">
                <a16:creationId xmlns:a16="http://schemas.microsoft.com/office/drawing/2014/main" id="{707E1423-BB53-F98A-84F8-61FA4FFD825B}"/>
              </a:ext>
            </a:extLst>
          </p:cNvPr>
          <p:cNvSpPr/>
          <p:nvPr/>
        </p:nvSpPr>
        <p:spPr>
          <a:xfrm>
            <a:off x="1477106" y="1403488"/>
            <a:ext cx="1914527" cy="7418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7" name="Bildobjekt 6">
            <a:extLst>
              <a:ext uri="{FF2B5EF4-FFF2-40B4-BE49-F238E27FC236}">
                <a16:creationId xmlns:a16="http://schemas.microsoft.com/office/drawing/2014/main" id="{4D948DAD-FC83-5640-AD46-B36FA6B56A03}"/>
              </a:ext>
            </a:extLst>
          </p:cNvPr>
          <p:cNvPicPr>
            <a:picLocks noChangeAspect="1"/>
          </p:cNvPicPr>
          <p:nvPr/>
        </p:nvPicPr>
        <p:blipFill>
          <a:blip r:embed="rId3"/>
          <a:srcRect/>
          <a:stretch/>
        </p:blipFill>
        <p:spPr>
          <a:xfrm>
            <a:off x="2642331" y="2005238"/>
            <a:ext cx="6907337" cy="3885377"/>
          </a:xfrm>
          <a:prstGeom prst="rect">
            <a:avLst/>
          </a:prstGeom>
        </p:spPr>
      </p:pic>
      <p:sp>
        <p:nvSpPr>
          <p:cNvPr id="8" name="TextBox 7"/>
          <p:cNvSpPr txBox="1"/>
          <p:nvPr/>
        </p:nvSpPr>
        <p:spPr>
          <a:xfrm>
            <a:off x="1168655" y="1543573"/>
            <a:ext cx="2531427" cy="461665"/>
          </a:xfrm>
          <a:prstGeom prst="rect">
            <a:avLst/>
          </a:prstGeom>
          <a:noFill/>
        </p:spPr>
        <p:txBody>
          <a:bodyPr wrap="square" rtlCol="0">
            <a:spAutoFit/>
          </a:bodyPr>
          <a:lstStyle/>
          <a:p>
            <a:pPr algn="ctr"/>
            <a:r>
              <a:rPr lang="sv-SE" sz="2400" b="1" dirty="0">
                <a:solidFill>
                  <a:schemeClr val="bg1"/>
                </a:solidFill>
                <a:latin typeface="+mj-lt"/>
              </a:rPr>
              <a:t>Hej på er!</a:t>
            </a:r>
            <a:endParaRPr lang="en-GB" sz="2400" b="1" dirty="0">
              <a:solidFill>
                <a:schemeClr val="bg1"/>
              </a:solidFill>
              <a:latin typeface="+mj-lt"/>
            </a:endParaRPr>
          </a:p>
        </p:txBody>
      </p:sp>
      <p:sp>
        <p:nvSpPr>
          <p:cNvPr id="16" name="TextBox 11">
            <a:extLst>
              <a:ext uri="{FF2B5EF4-FFF2-40B4-BE49-F238E27FC236}">
                <a16:creationId xmlns:a16="http://schemas.microsoft.com/office/drawing/2014/main" id="{17E3DD7E-F98F-CD42-84BE-1306250BA05A}"/>
              </a:ext>
            </a:extLst>
          </p:cNvPr>
          <p:cNvSpPr txBox="1"/>
          <p:nvPr/>
        </p:nvSpPr>
        <p:spPr>
          <a:xfrm>
            <a:off x="1691653" y="6384116"/>
            <a:ext cx="6504835" cy="246221"/>
          </a:xfrm>
          <a:prstGeom prst="rect">
            <a:avLst/>
          </a:prstGeom>
          <a:noFill/>
        </p:spPr>
        <p:txBody>
          <a:bodyPr wrap="square" rtlCol="0">
            <a:spAutoFit/>
          </a:bodyPr>
          <a:lstStyle/>
          <a:p>
            <a:r>
              <a:rPr lang="sv-SE" sz="1000" i="1" dirty="0" err="1"/>
              <a:t>Kartonkikilpailu</a:t>
            </a:r>
            <a:r>
              <a:rPr lang="sv-SE" sz="1000" i="1" dirty="0"/>
              <a:t> är ett hållbarhetsinitiativ för barn och unga av Tetra Pak</a:t>
            </a:r>
            <a:endParaRPr lang="en-GB" sz="1000" i="1" dirty="0"/>
          </a:p>
        </p:txBody>
      </p:sp>
      <p:sp>
        <p:nvSpPr>
          <p:cNvPr id="4" name="Rätvinklig triangel 3">
            <a:extLst>
              <a:ext uri="{FF2B5EF4-FFF2-40B4-BE49-F238E27FC236}">
                <a16:creationId xmlns:a16="http://schemas.microsoft.com/office/drawing/2014/main" id="{EB5B1CC7-A3FF-A730-0098-D69A5F8362DF}"/>
              </a:ext>
            </a:extLst>
          </p:cNvPr>
          <p:cNvSpPr/>
          <p:nvPr/>
        </p:nvSpPr>
        <p:spPr>
          <a:xfrm rot="10800000">
            <a:off x="2595438" y="2050947"/>
            <a:ext cx="358777" cy="3587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ektangel med rundade hörn 4">
            <a:extLst>
              <a:ext uri="{FF2B5EF4-FFF2-40B4-BE49-F238E27FC236}">
                <a16:creationId xmlns:a16="http://schemas.microsoft.com/office/drawing/2014/main" id="{E7BBC407-DA57-042F-85F5-3333ADD0549F}"/>
              </a:ext>
            </a:extLst>
          </p:cNvPr>
          <p:cNvSpPr/>
          <p:nvPr/>
        </p:nvSpPr>
        <p:spPr>
          <a:xfrm>
            <a:off x="8491919" y="1326859"/>
            <a:ext cx="2061906"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9BB669FE-C417-51E3-E2DC-FE86B9F484A7}"/>
              </a:ext>
            </a:extLst>
          </p:cNvPr>
          <p:cNvSpPr/>
          <p:nvPr/>
        </p:nvSpPr>
        <p:spPr>
          <a:xfrm rot="5400000">
            <a:off x="8901409" y="2774724"/>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2" name="TextBox 11"/>
          <p:cNvSpPr txBox="1"/>
          <p:nvPr/>
        </p:nvSpPr>
        <p:spPr>
          <a:xfrm>
            <a:off x="8639298" y="1488291"/>
            <a:ext cx="1914527" cy="1200329"/>
          </a:xfrm>
          <a:prstGeom prst="rect">
            <a:avLst/>
          </a:prstGeom>
          <a:noFill/>
        </p:spPr>
        <p:txBody>
          <a:bodyPr wrap="square" rtlCol="0">
            <a:spAutoFit/>
          </a:bodyPr>
          <a:lstStyle/>
          <a:p>
            <a:r>
              <a:rPr lang="sv-SE" sz="2400" b="1" dirty="0">
                <a:solidFill>
                  <a:schemeClr val="bg1"/>
                </a:solidFill>
              </a:rPr>
              <a:t>Det är lätt </a:t>
            </a:r>
            <a:br>
              <a:rPr lang="sv-SE" sz="2400" b="1" dirty="0">
                <a:solidFill>
                  <a:schemeClr val="bg1"/>
                </a:solidFill>
              </a:rPr>
            </a:br>
            <a:r>
              <a:rPr lang="sv-SE" sz="2400" b="1" dirty="0">
                <a:solidFill>
                  <a:schemeClr val="bg1"/>
                </a:solidFill>
              </a:rPr>
              <a:t>och rätt att återvinna!</a:t>
            </a:r>
            <a:endParaRPr lang="en-GB" sz="2400" b="1" dirty="0">
              <a:solidFill>
                <a:schemeClr val="bg1"/>
              </a:solidFill>
            </a:endParaRPr>
          </a:p>
        </p:txBody>
      </p:sp>
    </p:spTree>
    <p:extLst>
      <p:ext uri="{BB962C8B-B14F-4D97-AF65-F5344CB8AC3E}">
        <p14:creationId xmlns:p14="http://schemas.microsoft.com/office/powerpoint/2010/main" val="342441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623897" y="1792769"/>
            <a:ext cx="4472103" cy="2031325"/>
          </a:xfrm>
          <a:prstGeom prst="rect">
            <a:avLst/>
          </a:prstGeom>
          <a:noFill/>
        </p:spPr>
        <p:txBody>
          <a:bodyPr wrap="square" rtlCol="0">
            <a:spAutoFit/>
          </a:bodyPr>
          <a:lstStyle/>
          <a:p>
            <a:r>
              <a:rPr lang="sv-SE" dirty="0"/>
              <a:t>En tom kartongförpackning är inte skräp, utan värdefull råvara för nya produkter. Genom att återvinna dem sparar du på resurser och minskar både energianvändningen och din egen miljöpåverkan. Tänk om alla visste det! Hjälp oss sprida kunskapen! </a:t>
            </a:r>
          </a:p>
        </p:txBody>
      </p:sp>
      <p:sp>
        <p:nvSpPr>
          <p:cNvPr id="8" name="textruta 7"/>
          <p:cNvSpPr txBox="1"/>
          <p:nvPr/>
        </p:nvSpPr>
        <p:spPr>
          <a:xfrm>
            <a:off x="1623897" y="4175361"/>
            <a:ext cx="4559233" cy="1785104"/>
          </a:xfrm>
          <a:prstGeom prst="rect">
            <a:avLst/>
          </a:prstGeom>
          <a:noFill/>
        </p:spPr>
        <p:txBody>
          <a:bodyPr wrap="square" rtlCol="0">
            <a:spAutoFit/>
          </a:bodyPr>
          <a:lstStyle/>
          <a:p>
            <a:r>
              <a:rPr lang="sv-SE" sz="2000" b="1" dirty="0"/>
              <a:t>Snabbhetspris</a:t>
            </a:r>
            <a:r>
              <a:rPr lang="sv-SE" dirty="0"/>
              <a:t> – Redovisa match 3 innan den 18 februari 2024! Då har ni chans att vinna fina priser från Tetra Pak och Fazer </a:t>
            </a:r>
            <a:r>
              <a:rPr lang="sv-SE" dirty="0" err="1"/>
              <a:t>Aito</a:t>
            </a:r>
            <a:r>
              <a:rPr lang="sv-SE" dirty="0"/>
              <a:t>.</a:t>
            </a:r>
          </a:p>
          <a:p>
            <a:endParaRPr lang="sv-SE" dirty="0"/>
          </a:p>
          <a:p>
            <a:r>
              <a:rPr lang="sv-SE" dirty="0"/>
              <a:t>Läs mer här om </a:t>
            </a:r>
            <a:r>
              <a:rPr lang="sv-SE" dirty="0">
                <a:hlinkClick r:id="rId3"/>
              </a:rPr>
              <a:t>match 3</a:t>
            </a:r>
            <a:endParaRPr lang="sv-SE" dirty="0"/>
          </a:p>
        </p:txBody>
      </p:sp>
      <p:sp>
        <p:nvSpPr>
          <p:cNvPr id="2" name="TextBox 23">
            <a:extLst>
              <a:ext uri="{FF2B5EF4-FFF2-40B4-BE49-F238E27FC236}">
                <a16:creationId xmlns:a16="http://schemas.microsoft.com/office/drawing/2014/main" id="{6F6ABC59-6998-1240-D21D-EBE023AB6320}"/>
              </a:ext>
            </a:extLst>
          </p:cNvPr>
          <p:cNvSpPr txBox="1"/>
          <p:nvPr/>
        </p:nvSpPr>
        <p:spPr>
          <a:xfrm>
            <a:off x="583011" y="552541"/>
            <a:ext cx="4782007" cy="1015663"/>
          </a:xfrm>
          <a:prstGeom prst="rect">
            <a:avLst/>
          </a:prstGeom>
          <a:noFill/>
          <a:ln w="0" cap="rnd">
            <a:noFill/>
          </a:ln>
        </p:spPr>
        <p:txBody>
          <a:bodyPr wrap="square" rtlCol="0">
            <a:spAutoFit/>
          </a:bodyPr>
          <a:lstStyle/>
          <a:p>
            <a:r>
              <a:rPr lang="sv-SE" sz="2400" b="1" dirty="0">
                <a:latin typeface="+mj-lt"/>
              </a:rPr>
              <a:t>Match 3</a:t>
            </a:r>
          </a:p>
          <a:p>
            <a:r>
              <a:rPr lang="sv-SE" sz="3600" dirty="0">
                <a:solidFill>
                  <a:schemeClr val="accent2"/>
                </a:solidFill>
                <a:latin typeface="+mj-lt"/>
              </a:rPr>
              <a:t>Berätta för 100!</a:t>
            </a:r>
            <a:endParaRPr lang="en-GB" sz="3600" dirty="0">
              <a:solidFill>
                <a:schemeClr val="accent2"/>
              </a:solidFill>
              <a:latin typeface="+mj-lt"/>
            </a:endParaRPr>
          </a:p>
        </p:txBody>
      </p:sp>
      <p:sp>
        <p:nvSpPr>
          <p:cNvPr id="12" name="TextBox 23">
            <a:extLst>
              <a:ext uri="{FF2B5EF4-FFF2-40B4-BE49-F238E27FC236}">
                <a16:creationId xmlns:a16="http://schemas.microsoft.com/office/drawing/2014/main" id="{E8A6DD03-0CC2-C350-1876-F7EDC86CB5FA}"/>
              </a:ext>
            </a:extLst>
          </p:cNvPr>
          <p:cNvSpPr txBox="1"/>
          <p:nvPr/>
        </p:nvSpPr>
        <p:spPr>
          <a:xfrm>
            <a:off x="5453698" y="863656"/>
            <a:ext cx="1793556" cy="338554"/>
          </a:xfrm>
          <a:prstGeom prst="rect">
            <a:avLst/>
          </a:prstGeom>
          <a:noFill/>
          <a:ln w="0" cap="rnd">
            <a:noFill/>
          </a:ln>
        </p:spPr>
        <p:txBody>
          <a:bodyPr wrap="square" rtlCol="0">
            <a:spAutoFit/>
          </a:bodyPr>
          <a:lstStyle/>
          <a:p>
            <a:pPr algn="ctr"/>
            <a:r>
              <a:rPr lang="sv-SE" sz="1600" dirty="0">
                <a:latin typeface="+mj-lt"/>
              </a:rPr>
              <a:t>I samarbete med</a:t>
            </a:r>
            <a:endParaRPr lang="en-GB" sz="1600" dirty="0">
              <a:latin typeface="+mj-lt"/>
            </a:endParaRPr>
          </a:p>
        </p:txBody>
      </p:sp>
      <p:pic>
        <p:nvPicPr>
          <p:cNvPr id="4" name="Bildobjekt 3">
            <a:extLst>
              <a:ext uri="{FF2B5EF4-FFF2-40B4-BE49-F238E27FC236}">
                <a16:creationId xmlns:a16="http://schemas.microsoft.com/office/drawing/2014/main" id="{3F63380F-8C84-B732-C81B-854092B3E24B}"/>
              </a:ext>
            </a:extLst>
          </p:cNvPr>
          <p:cNvPicPr>
            <a:picLocks noChangeAspect="1"/>
          </p:cNvPicPr>
          <p:nvPr/>
        </p:nvPicPr>
        <p:blipFill>
          <a:blip r:embed="rId4"/>
          <a:srcRect/>
          <a:stretch/>
        </p:blipFill>
        <p:spPr>
          <a:xfrm>
            <a:off x="7382624" y="498144"/>
            <a:ext cx="903099" cy="1070059"/>
          </a:xfrm>
          <a:prstGeom prst="rect">
            <a:avLst/>
          </a:prstGeom>
        </p:spPr>
      </p:pic>
      <p:pic>
        <p:nvPicPr>
          <p:cNvPr id="9" name="Bildobjekt 8" descr="En bild som visar kollage, hjul, fotbeklädnader, konst&#10;&#10;Automatiskt genererad beskrivning">
            <a:extLst>
              <a:ext uri="{FF2B5EF4-FFF2-40B4-BE49-F238E27FC236}">
                <a16:creationId xmlns:a16="http://schemas.microsoft.com/office/drawing/2014/main" id="{91710E9C-58FD-69F2-6144-32948A655F50}"/>
              </a:ext>
            </a:extLst>
          </p:cNvPr>
          <p:cNvPicPr>
            <a:picLocks noChangeAspect="1"/>
          </p:cNvPicPr>
          <p:nvPr/>
        </p:nvPicPr>
        <p:blipFill>
          <a:blip r:embed="rId5"/>
          <a:stretch>
            <a:fillRect/>
          </a:stretch>
        </p:blipFill>
        <p:spPr>
          <a:xfrm rot="584491">
            <a:off x="6303542" y="2013168"/>
            <a:ext cx="3296304" cy="3296304"/>
          </a:xfrm>
          <a:prstGeom prst="rect">
            <a:avLst/>
          </a:prstGeom>
        </p:spPr>
      </p:pic>
      <p:pic>
        <p:nvPicPr>
          <p:cNvPr id="14" name="Bildobjekt 13" descr="En bild som visar text, handskrift, Post-it, tecknad serie&#10;&#10;Automatiskt genererad beskrivning">
            <a:extLst>
              <a:ext uri="{FF2B5EF4-FFF2-40B4-BE49-F238E27FC236}">
                <a16:creationId xmlns:a16="http://schemas.microsoft.com/office/drawing/2014/main" id="{5673DE61-CC6A-8882-1EF2-95A1C37F0C4D}"/>
              </a:ext>
            </a:extLst>
          </p:cNvPr>
          <p:cNvPicPr>
            <a:picLocks noChangeAspect="1"/>
          </p:cNvPicPr>
          <p:nvPr/>
        </p:nvPicPr>
        <p:blipFill>
          <a:blip r:embed="rId6"/>
          <a:stretch>
            <a:fillRect/>
          </a:stretch>
        </p:blipFill>
        <p:spPr>
          <a:xfrm rot="20578624">
            <a:off x="9327537" y="3841686"/>
            <a:ext cx="2057630" cy="1858297"/>
          </a:xfrm>
          <a:prstGeom prst="rect">
            <a:avLst/>
          </a:prstGeom>
        </p:spPr>
      </p:pic>
    </p:spTree>
    <p:extLst>
      <p:ext uri="{BB962C8B-B14F-4D97-AF65-F5344CB8AC3E}">
        <p14:creationId xmlns:p14="http://schemas.microsoft.com/office/powerpoint/2010/main" val="1935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689980" y="2378218"/>
            <a:ext cx="3954963" cy="1477328"/>
          </a:xfrm>
          <a:prstGeom prst="rect">
            <a:avLst/>
          </a:prstGeom>
          <a:noFill/>
        </p:spPr>
        <p:txBody>
          <a:bodyPr wrap="square" rtlCol="0">
            <a:spAutoFit/>
          </a:bodyPr>
          <a:lstStyle/>
          <a:p>
            <a:pPr marL="285750" indent="-285750">
              <a:buFont typeface="Arial" panose="020B0604020202020204" pitchFamily="34" charset="0"/>
              <a:buChar char="•"/>
            </a:pPr>
            <a:r>
              <a:rPr lang="sv-SE" dirty="0"/>
              <a:t>Hjälp till en grönare skola </a:t>
            </a:r>
            <a:br>
              <a:rPr lang="sv-SE" dirty="0"/>
            </a:br>
            <a:r>
              <a:rPr lang="sv-SE" dirty="0"/>
              <a:t>värde 1 000 euro (årskurs 1-3)</a:t>
            </a:r>
          </a:p>
          <a:p>
            <a:pPr marL="285750" indent="-285750">
              <a:buFont typeface="Arial" panose="020B0604020202020204" pitchFamily="34" charset="0"/>
              <a:buChar char="•"/>
            </a:pPr>
            <a:r>
              <a:rPr lang="sv-SE" dirty="0"/>
              <a:t>Ett bidrag på 1000 euro till </a:t>
            </a:r>
            <a:br>
              <a:rPr lang="sv-SE" dirty="0"/>
            </a:br>
            <a:r>
              <a:rPr lang="sv-SE" dirty="0"/>
              <a:t>en upplevelse (årskurs 4-6)</a:t>
            </a:r>
          </a:p>
          <a:p>
            <a:pPr marL="285750" indent="-285750">
              <a:buFont typeface="Arial" panose="020B0604020202020204" pitchFamily="34" charset="0"/>
              <a:buChar char="•"/>
            </a:pPr>
            <a:r>
              <a:rPr lang="sv-SE" dirty="0"/>
              <a:t>Återvinningskasse till varje elev</a:t>
            </a:r>
          </a:p>
        </p:txBody>
      </p:sp>
      <p:sp>
        <p:nvSpPr>
          <p:cNvPr id="2" name="textruta 1"/>
          <p:cNvSpPr txBox="1"/>
          <p:nvPr/>
        </p:nvSpPr>
        <p:spPr>
          <a:xfrm>
            <a:off x="921838" y="5077060"/>
            <a:ext cx="6741706" cy="923330"/>
          </a:xfrm>
          <a:prstGeom prst="rect">
            <a:avLst/>
          </a:prstGeom>
          <a:noFill/>
        </p:spPr>
        <p:txBody>
          <a:bodyPr wrap="square" rtlCol="0">
            <a:spAutoFit/>
          </a:bodyPr>
          <a:lstStyle/>
          <a:p>
            <a:r>
              <a:rPr lang="sv-SE" i="1" dirty="0" err="1"/>
              <a:t>Pssst</a:t>
            </a:r>
            <a:r>
              <a:rPr lang="sv-SE" i="1" dirty="0"/>
              <a:t>… i varje match finns ett snabbhetspris då skolan har möjlighet att vinna ytterligare priser!</a:t>
            </a:r>
          </a:p>
          <a:p>
            <a:endParaRPr lang="sv-SE" i="1" dirty="0"/>
          </a:p>
        </p:txBody>
      </p:sp>
      <p:sp>
        <p:nvSpPr>
          <p:cNvPr id="9" name="TextBox 19"/>
          <p:cNvSpPr txBox="1"/>
          <p:nvPr/>
        </p:nvSpPr>
        <p:spPr>
          <a:xfrm>
            <a:off x="2689980" y="1720790"/>
            <a:ext cx="4227987" cy="584775"/>
          </a:xfrm>
          <a:prstGeom prst="rect">
            <a:avLst/>
          </a:prstGeom>
          <a:noFill/>
        </p:spPr>
        <p:txBody>
          <a:bodyPr wrap="square" rtlCol="0">
            <a:spAutoFit/>
          </a:bodyPr>
          <a:lstStyle/>
          <a:p>
            <a:r>
              <a:rPr lang="sv-SE" sz="3200" b="1" dirty="0">
                <a:latin typeface="+mj-lt"/>
              </a:rPr>
              <a:t>Vad kan man vinna?</a:t>
            </a:r>
            <a:endParaRPr lang="en-GB" sz="3200" b="1" dirty="0">
              <a:latin typeface="+mj-lt"/>
            </a:endParaRPr>
          </a:p>
        </p:txBody>
      </p:sp>
      <p:pic>
        <p:nvPicPr>
          <p:cNvPr id="3" name="Bildobjekt 2">
            <a:extLst>
              <a:ext uri="{FF2B5EF4-FFF2-40B4-BE49-F238E27FC236}">
                <a16:creationId xmlns:a16="http://schemas.microsoft.com/office/drawing/2014/main" id="{84E490B4-EC32-2011-DD04-1D17AE97D6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7967" y="857610"/>
            <a:ext cx="3776538" cy="4168179"/>
          </a:xfrm>
          <a:prstGeom prst="rect">
            <a:avLst/>
          </a:prstGeom>
        </p:spPr>
      </p:pic>
    </p:spTree>
    <p:extLst>
      <p:ext uri="{BB962C8B-B14F-4D97-AF65-F5344CB8AC3E}">
        <p14:creationId xmlns:p14="http://schemas.microsoft.com/office/powerpoint/2010/main" val="27308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108904" y="2392010"/>
            <a:ext cx="5235284" cy="2073979"/>
          </a:xfrm>
        </p:spPr>
        <p:txBody>
          <a:bodyPr>
            <a:normAutofit/>
          </a:bodyPr>
          <a:lstStyle/>
          <a:p>
            <a:pPr marL="0" indent="0">
              <a:buNone/>
            </a:pPr>
            <a:r>
              <a:rPr lang="sv-SE" b="1" dirty="0"/>
              <a:t>Lycka till med återvinningen hälsar Tetra Pak, </a:t>
            </a:r>
            <a:r>
              <a:rPr lang="sv-SE" b="1" dirty="0" err="1"/>
              <a:t>Rinki</a:t>
            </a:r>
            <a:r>
              <a:rPr lang="sv-SE" b="1" dirty="0"/>
              <a:t>, </a:t>
            </a:r>
            <a:r>
              <a:rPr lang="sv-SE" b="1" dirty="0" err="1"/>
              <a:t>Eckes</a:t>
            </a:r>
            <a:r>
              <a:rPr lang="sv-SE" b="1" dirty="0"/>
              <a:t> Granini och Fazer </a:t>
            </a:r>
            <a:r>
              <a:rPr lang="sv-SE" b="1" dirty="0" err="1"/>
              <a:t>Aito</a:t>
            </a:r>
            <a:r>
              <a:rPr lang="sv-SE" b="1" dirty="0"/>
              <a:t>!</a:t>
            </a:r>
          </a:p>
        </p:txBody>
      </p:sp>
      <p:pic>
        <p:nvPicPr>
          <p:cNvPr id="2" name="Bildobjekt 1">
            <a:extLst>
              <a:ext uri="{FF2B5EF4-FFF2-40B4-BE49-F238E27FC236}">
                <a16:creationId xmlns:a16="http://schemas.microsoft.com/office/drawing/2014/main" id="{CF7AC90A-20DC-0F48-B776-FF5FD0931B45}"/>
              </a:ext>
            </a:extLst>
          </p:cNvPr>
          <p:cNvPicPr>
            <a:picLocks noChangeAspect="1"/>
          </p:cNvPicPr>
          <p:nvPr/>
        </p:nvPicPr>
        <p:blipFill>
          <a:blip r:embed="rId3"/>
          <a:srcRect/>
          <a:stretch/>
        </p:blipFill>
        <p:spPr>
          <a:xfrm>
            <a:off x="1622349" y="646352"/>
            <a:ext cx="3509326" cy="5104473"/>
          </a:xfrm>
          <a:prstGeom prst="rect">
            <a:avLst/>
          </a:prstGeom>
        </p:spPr>
      </p:pic>
      <p:sp>
        <p:nvSpPr>
          <p:cNvPr id="4" name="textruta 3">
            <a:extLst>
              <a:ext uri="{FF2B5EF4-FFF2-40B4-BE49-F238E27FC236}">
                <a16:creationId xmlns:a16="http://schemas.microsoft.com/office/drawing/2014/main" id="{853264B0-1BC0-313D-C844-BF7771BC6A50}"/>
              </a:ext>
            </a:extLst>
          </p:cNvPr>
          <p:cNvSpPr txBox="1"/>
          <p:nvPr/>
        </p:nvSpPr>
        <p:spPr>
          <a:xfrm>
            <a:off x="5565227" y="5627714"/>
            <a:ext cx="5060553" cy="246221"/>
          </a:xfrm>
          <a:prstGeom prst="rect">
            <a:avLst/>
          </a:prstGeom>
          <a:noFill/>
        </p:spPr>
        <p:txBody>
          <a:bodyPr wrap="none" lIns="0" tIns="0" rIns="0" bIns="0" rtlCol="0">
            <a:spAutoFit/>
          </a:bodyPr>
          <a:lstStyle/>
          <a:p>
            <a:r>
              <a:rPr lang="en-GB" sz="1600" dirty="0">
                <a:solidFill>
                  <a:schemeClr val="accent2"/>
                </a:solidFill>
              </a:rPr>
              <a:t>För </a:t>
            </a:r>
            <a:r>
              <a:rPr lang="en-GB" sz="1600" dirty="0" err="1">
                <a:solidFill>
                  <a:schemeClr val="accent2"/>
                </a:solidFill>
              </a:rPr>
              <a:t>mer</a:t>
            </a:r>
            <a:r>
              <a:rPr lang="en-GB" sz="1600" dirty="0">
                <a:solidFill>
                  <a:schemeClr val="accent2"/>
                </a:solidFill>
              </a:rPr>
              <a:t> information om </a:t>
            </a:r>
            <a:r>
              <a:rPr lang="en-GB" sz="1600" dirty="0" err="1">
                <a:solidFill>
                  <a:schemeClr val="accent2"/>
                </a:solidFill>
              </a:rPr>
              <a:t>tävlingen</a:t>
            </a:r>
            <a:r>
              <a:rPr lang="en-GB" sz="1600" dirty="0">
                <a:solidFill>
                  <a:schemeClr val="accent2"/>
                </a:solidFill>
              </a:rPr>
              <a:t> </a:t>
            </a:r>
            <a:r>
              <a:rPr lang="en-GB" sz="1600" dirty="0">
                <a:solidFill>
                  <a:schemeClr val="accent2"/>
                </a:solidFill>
                <a:hlinkClick r:id="rId4">
                  <a:extLst>
                    <a:ext uri="{A12FA001-AC4F-418D-AE19-62706E023703}">
                      <ahyp:hlinkClr xmlns:ahyp="http://schemas.microsoft.com/office/drawing/2018/hyperlinkcolor" val="tx"/>
                    </a:ext>
                  </a:extLst>
                </a:hlinkClick>
              </a:rPr>
              <a:t>www.kartonkikilpailu.fi</a:t>
            </a:r>
            <a:endParaRPr lang="sv-SE" sz="1600" dirty="0">
              <a:solidFill>
                <a:schemeClr val="accent2"/>
              </a:solidFill>
            </a:endParaRPr>
          </a:p>
        </p:txBody>
      </p:sp>
      <p:pic>
        <p:nvPicPr>
          <p:cNvPr id="6" name="Bildobjekt 5" descr="En bild som visar cirkel, Grafik, symbol, Teckensnitt&#10;&#10;Automatiskt genererad beskrivning">
            <a:extLst>
              <a:ext uri="{FF2B5EF4-FFF2-40B4-BE49-F238E27FC236}">
                <a16:creationId xmlns:a16="http://schemas.microsoft.com/office/drawing/2014/main" id="{E7FDE9BA-6C7F-13E7-A45E-657A48E78165}"/>
              </a:ext>
            </a:extLst>
          </p:cNvPr>
          <p:cNvPicPr>
            <a:picLocks noChangeAspect="1"/>
          </p:cNvPicPr>
          <p:nvPr/>
        </p:nvPicPr>
        <p:blipFill>
          <a:blip r:embed="rId5"/>
          <a:stretch>
            <a:fillRect/>
          </a:stretch>
        </p:blipFill>
        <p:spPr>
          <a:xfrm>
            <a:off x="5061606" y="5529861"/>
            <a:ext cx="441925" cy="441925"/>
          </a:xfrm>
          <a:prstGeom prst="rect">
            <a:avLst/>
          </a:prstGeom>
        </p:spPr>
      </p:pic>
    </p:spTree>
    <p:extLst>
      <p:ext uri="{BB962C8B-B14F-4D97-AF65-F5344CB8AC3E}">
        <p14:creationId xmlns:p14="http://schemas.microsoft.com/office/powerpoint/2010/main" val="181070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4D948DAD-FC83-5640-AD46-B36FA6B56A03}"/>
              </a:ext>
            </a:extLst>
          </p:cNvPr>
          <p:cNvPicPr>
            <a:picLocks noChangeAspect="1"/>
          </p:cNvPicPr>
          <p:nvPr/>
        </p:nvPicPr>
        <p:blipFill>
          <a:blip r:embed="rId3"/>
          <a:srcRect/>
          <a:stretch/>
        </p:blipFill>
        <p:spPr>
          <a:xfrm>
            <a:off x="2642331" y="2005238"/>
            <a:ext cx="6907337" cy="3885377"/>
          </a:xfrm>
          <a:prstGeom prst="rect">
            <a:avLst/>
          </a:prstGeom>
        </p:spPr>
      </p:pic>
      <p:sp>
        <p:nvSpPr>
          <p:cNvPr id="5" name="Rektangel med rundade hörn 4">
            <a:extLst>
              <a:ext uri="{FF2B5EF4-FFF2-40B4-BE49-F238E27FC236}">
                <a16:creationId xmlns:a16="http://schemas.microsoft.com/office/drawing/2014/main" id="{E7BBC407-DA57-042F-85F5-3333ADD0549F}"/>
              </a:ext>
            </a:extLst>
          </p:cNvPr>
          <p:cNvSpPr/>
          <p:nvPr/>
        </p:nvSpPr>
        <p:spPr>
          <a:xfrm>
            <a:off x="8491919" y="1326859"/>
            <a:ext cx="2061906"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9BB669FE-C417-51E3-E2DC-FE86B9F484A7}"/>
              </a:ext>
            </a:extLst>
          </p:cNvPr>
          <p:cNvSpPr/>
          <p:nvPr/>
        </p:nvSpPr>
        <p:spPr>
          <a:xfrm rot="5400000">
            <a:off x="8639298" y="2856140"/>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2" name="TextBox 11"/>
          <p:cNvSpPr txBox="1"/>
          <p:nvPr/>
        </p:nvSpPr>
        <p:spPr>
          <a:xfrm>
            <a:off x="8639298" y="1311582"/>
            <a:ext cx="1914527" cy="1569660"/>
          </a:xfrm>
          <a:prstGeom prst="rect">
            <a:avLst/>
          </a:prstGeom>
          <a:noFill/>
        </p:spPr>
        <p:txBody>
          <a:bodyPr wrap="square" rtlCol="0">
            <a:spAutoFit/>
          </a:bodyPr>
          <a:lstStyle/>
          <a:p>
            <a:r>
              <a:rPr lang="sv-SE" sz="2400" b="1" dirty="0">
                <a:solidFill>
                  <a:schemeClr val="bg1"/>
                </a:solidFill>
              </a:rPr>
              <a:t>Vi är en råvara för nya produkter!</a:t>
            </a:r>
            <a:endParaRPr lang="en-GB" sz="2400" b="1" dirty="0">
              <a:solidFill>
                <a:schemeClr val="bg1"/>
              </a:solidFill>
            </a:endParaRPr>
          </a:p>
        </p:txBody>
      </p:sp>
      <p:sp>
        <p:nvSpPr>
          <p:cNvPr id="2" name="TextBox 11">
            <a:extLst>
              <a:ext uri="{FF2B5EF4-FFF2-40B4-BE49-F238E27FC236}">
                <a16:creationId xmlns:a16="http://schemas.microsoft.com/office/drawing/2014/main" id="{4EC681E6-DCBC-EA7D-7207-018C64558574}"/>
              </a:ext>
            </a:extLst>
          </p:cNvPr>
          <p:cNvSpPr txBox="1"/>
          <p:nvPr/>
        </p:nvSpPr>
        <p:spPr>
          <a:xfrm>
            <a:off x="665669" y="626498"/>
            <a:ext cx="6381517" cy="1569660"/>
          </a:xfrm>
          <a:prstGeom prst="rect">
            <a:avLst/>
          </a:prstGeom>
          <a:noFill/>
        </p:spPr>
        <p:txBody>
          <a:bodyPr wrap="square" rtlCol="0">
            <a:spAutoFit/>
          </a:bodyPr>
          <a:lstStyle/>
          <a:p>
            <a:r>
              <a:rPr lang="sv-SE" sz="3200" b="1" dirty="0"/>
              <a:t>Antar du utmaningen</a:t>
            </a:r>
          </a:p>
          <a:p>
            <a:r>
              <a:rPr lang="sv-SE" sz="3200" b="1" dirty="0"/>
              <a:t>och deltar i </a:t>
            </a:r>
            <a:r>
              <a:rPr lang="sv-SE" sz="3200" b="1" dirty="0" err="1"/>
              <a:t>Kartonkikilpailu</a:t>
            </a:r>
            <a:r>
              <a:rPr lang="sv-SE" sz="3200" b="1" dirty="0"/>
              <a:t>?</a:t>
            </a:r>
          </a:p>
          <a:p>
            <a:endParaRPr lang="sv-SE" sz="3200" b="1" dirty="0"/>
          </a:p>
        </p:txBody>
      </p:sp>
    </p:spTree>
    <p:extLst>
      <p:ext uri="{BB962C8B-B14F-4D97-AF65-F5344CB8AC3E}">
        <p14:creationId xmlns:p14="http://schemas.microsoft.com/office/powerpoint/2010/main" val="908828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4194FCD0-87A2-4A57-32F9-1D8C542BCB70}"/>
              </a:ext>
            </a:extLst>
          </p:cNvPr>
          <p:cNvSpPr/>
          <p:nvPr/>
        </p:nvSpPr>
        <p:spPr>
          <a:xfrm>
            <a:off x="7324214" y="1439742"/>
            <a:ext cx="3472740" cy="147930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BB322775-6013-9965-099D-B3DB1D30EF56}"/>
              </a:ext>
            </a:extLst>
          </p:cNvPr>
          <p:cNvSpPr/>
          <p:nvPr/>
        </p:nvSpPr>
        <p:spPr>
          <a:xfrm rot="5400000">
            <a:off x="7993986" y="2854366"/>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TextBox 11">
            <a:extLst>
              <a:ext uri="{FF2B5EF4-FFF2-40B4-BE49-F238E27FC236}">
                <a16:creationId xmlns:a16="http://schemas.microsoft.com/office/drawing/2014/main" id="{F7DD1CD7-E1E4-C740-9FA6-651B929816FD}"/>
              </a:ext>
            </a:extLst>
          </p:cNvPr>
          <p:cNvSpPr txBox="1"/>
          <p:nvPr/>
        </p:nvSpPr>
        <p:spPr>
          <a:xfrm>
            <a:off x="7463936" y="1568696"/>
            <a:ext cx="3196010" cy="1200329"/>
          </a:xfrm>
          <a:prstGeom prst="rect">
            <a:avLst/>
          </a:prstGeom>
          <a:noFill/>
        </p:spPr>
        <p:txBody>
          <a:bodyPr wrap="square" rtlCol="0">
            <a:spAutoFit/>
          </a:bodyPr>
          <a:lstStyle/>
          <a:p>
            <a:r>
              <a:rPr lang="sv-SE" sz="2400" b="1" dirty="0">
                <a:solidFill>
                  <a:schemeClr val="bg1"/>
                </a:solidFill>
              </a:rPr>
              <a:t>Vi finns i olika storlekar och former</a:t>
            </a:r>
            <a:br>
              <a:rPr lang="sv-SE" sz="2400" b="1" dirty="0">
                <a:solidFill>
                  <a:schemeClr val="bg1"/>
                </a:solidFill>
              </a:rPr>
            </a:br>
            <a:r>
              <a:rPr lang="sv-SE" sz="2400" b="1" dirty="0">
                <a:solidFill>
                  <a:schemeClr val="bg1"/>
                </a:solidFill>
              </a:rPr>
              <a:t>– varför tror du?</a:t>
            </a:r>
            <a:endParaRPr lang="en-GB" sz="2400" b="1" dirty="0">
              <a:solidFill>
                <a:schemeClr val="bg1"/>
              </a:solidFill>
            </a:endParaRPr>
          </a:p>
        </p:txBody>
      </p:sp>
      <p:pic>
        <p:nvPicPr>
          <p:cNvPr id="10" name="Bildobjekt 9">
            <a:extLst>
              <a:ext uri="{FF2B5EF4-FFF2-40B4-BE49-F238E27FC236}">
                <a16:creationId xmlns:a16="http://schemas.microsoft.com/office/drawing/2014/main" id="{B754E670-567F-7C45-99D2-B25D495C7441}"/>
              </a:ext>
            </a:extLst>
          </p:cNvPr>
          <p:cNvPicPr>
            <a:picLocks noChangeAspect="1"/>
          </p:cNvPicPr>
          <p:nvPr/>
        </p:nvPicPr>
        <p:blipFill>
          <a:blip r:embed="rId3"/>
          <a:srcRect/>
          <a:stretch/>
        </p:blipFill>
        <p:spPr>
          <a:xfrm>
            <a:off x="1305489" y="1838736"/>
            <a:ext cx="6907337" cy="3885377"/>
          </a:xfrm>
          <a:prstGeom prst="rect">
            <a:avLst/>
          </a:prstGeom>
        </p:spPr>
      </p:pic>
    </p:spTree>
    <p:extLst>
      <p:ext uri="{BB962C8B-B14F-4D97-AF65-F5344CB8AC3E}">
        <p14:creationId xmlns:p14="http://schemas.microsoft.com/office/powerpoint/2010/main" val="283445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mat, mark, bord, morot&#10;&#10;Automatiskt genererad beskrivning">
            <a:extLst>
              <a:ext uri="{FF2B5EF4-FFF2-40B4-BE49-F238E27FC236}">
                <a16:creationId xmlns:a16="http://schemas.microsoft.com/office/drawing/2014/main" id="{EC9307F8-924A-2744-A393-0CF52654A455}"/>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t="6676" b="6676"/>
          <a:stretch/>
        </p:blipFill>
        <p:spPr>
          <a:xfrm>
            <a:off x="5041093" y="1816997"/>
            <a:ext cx="6278252" cy="3531517"/>
          </a:xfrm>
        </p:spPr>
      </p:pic>
      <p:sp>
        <p:nvSpPr>
          <p:cNvPr id="4" name="Platshållare för text 3">
            <a:extLst>
              <a:ext uri="{FF2B5EF4-FFF2-40B4-BE49-F238E27FC236}">
                <a16:creationId xmlns:a16="http://schemas.microsoft.com/office/drawing/2014/main" id="{E00B386E-F770-1B45-A78A-E3EE7035142A}"/>
              </a:ext>
            </a:extLst>
          </p:cNvPr>
          <p:cNvSpPr>
            <a:spLocks noGrp="1"/>
          </p:cNvSpPr>
          <p:nvPr>
            <p:ph type="body" sz="half" idx="2"/>
          </p:nvPr>
        </p:nvSpPr>
        <p:spPr>
          <a:xfrm>
            <a:off x="1375117" y="3338416"/>
            <a:ext cx="3535167" cy="2206599"/>
          </a:xfrm>
        </p:spPr>
        <p:txBody>
          <a:bodyPr>
            <a:noAutofit/>
          </a:bodyPr>
          <a:lstStyle/>
          <a:p>
            <a:pPr marL="228594" indent="-228594">
              <a:buFontTx/>
              <a:buChar char="-"/>
            </a:pPr>
            <a:r>
              <a:rPr lang="sv-SE" sz="1600" dirty="0"/>
              <a:t>Vad är matsvinn?</a:t>
            </a:r>
          </a:p>
          <a:p>
            <a:pPr marL="228594" indent="-228594">
              <a:buFontTx/>
              <a:buChar char="-"/>
            </a:pPr>
            <a:r>
              <a:rPr lang="sv-SE" sz="1600" dirty="0"/>
              <a:t>Kan förpackningar hjälpa till att minska matsvinnet?</a:t>
            </a:r>
          </a:p>
          <a:p>
            <a:pPr marL="228594" indent="-228594">
              <a:buFontTx/>
              <a:buChar char="-"/>
            </a:pPr>
            <a:r>
              <a:rPr lang="sv-SE" sz="1600" dirty="0"/>
              <a:t>Hur kan du minska matsvinnet hemma och på förskolan/skolan och fritidshemmet?</a:t>
            </a:r>
          </a:p>
        </p:txBody>
      </p:sp>
      <p:sp>
        <p:nvSpPr>
          <p:cNvPr id="9" name="TextBox 11">
            <a:extLst>
              <a:ext uri="{FF2B5EF4-FFF2-40B4-BE49-F238E27FC236}">
                <a16:creationId xmlns:a16="http://schemas.microsoft.com/office/drawing/2014/main" id="{6F26B5CB-3350-0749-8AFD-C34B794A6828}"/>
              </a:ext>
            </a:extLst>
          </p:cNvPr>
          <p:cNvSpPr txBox="1"/>
          <p:nvPr/>
        </p:nvSpPr>
        <p:spPr>
          <a:xfrm>
            <a:off x="1375117" y="1901920"/>
            <a:ext cx="3078793" cy="1077218"/>
          </a:xfrm>
          <a:prstGeom prst="rect">
            <a:avLst/>
          </a:prstGeom>
          <a:noFill/>
        </p:spPr>
        <p:txBody>
          <a:bodyPr wrap="square" rtlCol="0">
            <a:spAutoFit/>
          </a:bodyPr>
          <a:lstStyle/>
          <a:p>
            <a:r>
              <a:rPr lang="sv-SE" sz="3200" b="1" dirty="0"/>
              <a:t>Matsvinn!</a:t>
            </a:r>
          </a:p>
          <a:p>
            <a:r>
              <a:rPr lang="sv-SE" sz="3200" b="1" dirty="0"/>
              <a:t>- Nej tack!!!</a:t>
            </a:r>
            <a:endParaRPr lang="en-GB" sz="3200" b="1" dirty="0"/>
          </a:p>
        </p:txBody>
      </p:sp>
    </p:spTree>
    <p:extLst>
      <p:ext uri="{BB962C8B-B14F-4D97-AF65-F5344CB8AC3E}">
        <p14:creationId xmlns:p14="http://schemas.microsoft.com/office/powerpoint/2010/main" val="137541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9"/>
          <p:cNvSpPr txBox="1"/>
          <p:nvPr/>
        </p:nvSpPr>
        <p:spPr>
          <a:xfrm>
            <a:off x="6025868" y="822350"/>
            <a:ext cx="7707087" cy="830997"/>
          </a:xfrm>
          <a:prstGeom prst="rect">
            <a:avLst/>
          </a:prstGeom>
          <a:noFill/>
        </p:spPr>
        <p:txBody>
          <a:bodyPr wrap="square" rtlCol="0">
            <a:spAutoFit/>
          </a:bodyPr>
          <a:lstStyle/>
          <a:p>
            <a:r>
              <a:rPr lang="sv-SE" sz="2400" b="1" dirty="0" err="1">
                <a:latin typeface="+mj-lt"/>
              </a:rPr>
              <a:t>Kartonkikilpailu</a:t>
            </a:r>
            <a:r>
              <a:rPr lang="sv-SE" sz="2400" b="1" dirty="0">
                <a:latin typeface="+mj-lt"/>
              </a:rPr>
              <a:t> i Finland, </a:t>
            </a:r>
          </a:p>
          <a:p>
            <a:r>
              <a:rPr lang="sv-SE" sz="2400" b="1" dirty="0">
                <a:latin typeface="+mj-lt"/>
              </a:rPr>
              <a:t>Sverige &amp; Danmark</a:t>
            </a:r>
          </a:p>
        </p:txBody>
      </p:sp>
      <p:sp>
        <p:nvSpPr>
          <p:cNvPr id="10" name="textruta 9"/>
          <p:cNvSpPr txBox="1"/>
          <p:nvPr/>
        </p:nvSpPr>
        <p:spPr>
          <a:xfrm>
            <a:off x="6025867" y="1826941"/>
            <a:ext cx="4872037" cy="4031873"/>
          </a:xfrm>
          <a:prstGeom prst="rect">
            <a:avLst/>
          </a:prstGeom>
          <a:noFill/>
        </p:spPr>
        <p:txBody>
          <a:bodyPr wrap="square" rtlCol="0">
            <a:spAutoFit/>
          </a:bodyPr>
          <a:lstStyle/>
          <a:p>
            <a:pPr marL="285744" indent="-285744">
              <a:buFont typeface="Arial"/>
              <a:buChar char="•"/>
            </a:pPr>
            <a:r>
              <a:rPr lang="sv-SE" sz="1600" dirty="0"/>
              <a:t>Tävlingen är öppen för alla elever från skolår 1-6 i Finland och Danmark. I Sverige från förskola till årskurs 6.</a:t>
            </a:r>
          </a:p>
          <a:p>
            <a:pPr marL="285744" indent="-285744">
              <a:buFont typeface="Arial"/>
              <a:buChar char="•"/>
            </a:pPr>
            <a:endParaRPr lang="sv-SE" sz="1600" dirty="0"/>
          </a:p>
          <a:p>
            <a:pPr marL="285744" indent="-285744">
              <a:buFont typeface="Arial"/>
              <a:buChar char="•"/>
            </a:pPr>
            <a:r>
              <a:rPr lang="sv-SE" sz="1600" dirty="0"/>
              <a:t>Tävlingen körs samtidigt i Finland, Sverige och Danmark, allt för att öka återvinningen av kartongförpackningar.</a:t>
            </a:r>
          </a:p>
          <a:p>
            <a:pPr marL="285744" indent="-285744">
              <a:buFont typeface="Arial"/>
              <a:buChar char="•"/>
            </a:pPr>
            <a:endParaRPr lang="sv-SE" sz="1600" dirty="0"/>
          </a:p>
          <a:p>
            <a:pPr marL="285744" indent="-285744">
              <a:buFont typeface="Arial"/>
              <a:buChar char="•"/>
            </a:pPr>
            <a:r>
              <a:rPr lang="sv-SE" sz="1600" dirty="0"/>
              <a:t>Ni kan följa den svenska Kartongmatchen och få inspiration av deras inskickade uppgifter på </a:t>
            </a:r>
            <a:r>
              <a:rPr lang="sv-SE" sz="1600" dirty="0" err="1"/>
              <a:t>www.kartongmatchen.se</a:t>
            </a:r>
            <a:r>
              <a:rPr lang="sv-SE" sz="1600" dirty="0"/>
              <a:t> Den danska följer ni på </a:t>
            </a:r>
            <a:r>
              <a:rPr lang="sv-SE" sz="1600" dirty="0" err="1"/>
              <a:t>www.kartondysten.dk</a:t>
            </a:r>
            <a:r>
              <a:rPr lang="sv-SE" sz="1600" dirty="0"/>
              <a:t> </a:t>
            </a:r>
          </a:p>
          <a:p>
            <a:pPr marL="285744" indent="-285744">
              <a:buFont typeface="Arial"/>
              <a:buChar char="•"/>
            </a:pPr>
            <a:endParaRPr lang="sv-SE" sz="1600" dirty="0"/>
          </a:p>
          <a:p>
            <a:pPr marL="285744" indent="-285744">
              <a:buFont typeface="Arial"/>
              <a:buChar char="•"/>
            </a:pPr>
            <a:r>
              <a:rPr lang="sv-SE" sz="1600" dirty="0"/>
              <a:t>På startsidan kan ni se återvinningsgraden i match 1 i de tre länderna just nu!</a:t>
            </a:r>
          </a:p>
          <a:p>
            <a:pPr marL="285744" indent="-285744">
              <a:buFont typeface="Arial"/>
              <a:buChar char="•"/>
            </a:pPr>
            <a:endParaRPr lang="sv-SE" sz="1600" dirty="0"/>
          </a:p>
        </p:txBody>
      </p:sp>
      <p:pic>
        <p:nvPicPr>
          <p:cNvPr id="13" name="Bildobjekt 12">
            <a:extLst>
              <a:ext uri="{FF2B5EF4-FFF2-40B4-BE49-F238E27FC236}">
                <a16:creationId xmlns:a16="http://schemas.microsoft.com/office/drawing/2014/main" id="{43A7594A-0CD0-9F41-912E-821124B9D9D2}"/>
              </a:ext>
            </a:extLst>
          </p:cNvPr>
          <p:cNvPicPr>
            <a:picLocks noChangeAspect="1"/>
          </p:cNvPicPr>
          <p:nvPr/>
        </p:nvPicPr>
        <p:blipFill>
          <a:blip r:embed="rId3"/>
          <a:srcRect/>
          <a:stretch/>
        </p:blipFill>
        <p:spPr>
          <a:xfrm>
            <a:off x="878071" y="1480488"/>
            <a:ext cx="4872036" cy="4060029"/>
          </a:xfrm>
          <a:prstGeom prst="rect">
            <a:avLst/>
          </a:prstGeom>
        </p:spPr>
      </p:pic>
    </p:spTree>
    <p:extLst>
      <p:ext uri="{BB962C8B-B14F-4D97-AF65-F5344CB8AC3E}">
        <p14:creationId xmlns:p14="http://schemas.microsoft.com/office/powerpoint/2010/main" val="1123621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vert="horz" lIns="91440" tIns="45720" rIns="91440" bIns="45720" rtlCol="0" anchor="ctr"/>
          <a:lstStyle>
            <a:defPPr>
              <a:defRPr lang="sv-SE"/>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2A534E-D129-914A-B206-5117D11DD319}" type="slidenum">
              <a:rPr lang="sv-SE" smtClean="0"/>
              <a:pPr/>
              <a:t>6</a:t>
            </a:fld>
            <a:endParaRPr lang="en-GB" dirty="0"/>
          </a:p>
        </p:txBody>
      </p:sp>
      <p:pic>
        <p:nvPicPr>
          <p:cNvPr id="4" name="Bildobjekt 3">
            <a:extLst>
              <a:ext uri="{FF2B5EF4-FFF2-40B4-BE49-F238E27FC236}">
                <a16:creationId xmlns:a16="http://schemas.microsoft.com/office/drawing/2014/main" id="{C52B3503-5841-AE6A-D6B3-2520C161CF30}"/>
              </a:ext>
            </a:extLst>
          </p:cNvPr>
          <p:cNvPicPr>
            <a:picLocks noChangeAspect="1"/>
          </p:cNvPicPr>
          <p:nvPr/>
        </p:nvPicPr>
        <p:blipFill>
          <a:blip r:embed="rId3"/>
          <a:srcRect/>
          <a:stretch/>
        </p:blipFill>
        <p:spPr>
          <a:xfrm rot="21243749">
            <a:off x="3226522" y="758442"/>
            <a:ext cx="5334841" cy="5477285"/>
          </a:xfrm>
          <a:prstGeom prst="rect">
            <a:avLst/>
          </a:prstGeom>
          <a:effectLst>
            <a:outerShdw blurRad="89308" dist="109621" dir="2700000" algn="tl" rotWithShape="0">
              <a:prstClr val="black">
                <a:alpha val="30000"/>
              </a:prstClr>
            </a:outerShdw>
          </a:effectLst>
        </p:spPr>
      </p:pic>
    </p:spTree>
    <p:extLst>
      <p:ext uri="{BB962C8B-B14F-4D97-AF65-F5344CB8AC3E}">
        <p14:creationId xmlns:p14="http://schemas.microsoft.com/office/powerpoint/2010/main" val="534250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B27BABF-AD92-7E95-2177-F1B90086ADAB}"/>
              </a:ext>
            </a:extLst>
          </p:cNvPr>
          <p:cNvPicPr>
            <a:picLocks noChangeAspect="1"/>
          </p:cNvPicPr>
          <p:nvPr/>
        </p:nvPicPr>
        <p:blipFill>
          <a:blip r:embed="rId3"/>
          <a:srcRect/>
          <a:stretch/>
        </p:blipFill>
        <p:spPr>
          <a:xfrm>
            <a:off x="9395769" y="3885000"/>
            <a:ext cx="1828032" cy="1828032"/>
          </a:xfrm>
          <a:prstGeom prst="rect">
            <a:avLst/>
          </a:prstGeom>
        </p:spPr>
      </p:pic>
      <p:pic>
        <p:nvPicPr>
          <p:cNvPr id="2" name="Bildobjekt 1">
            <a:extLst>
              <a:ext uri="{FF2B5EF4-FFF2-40B4-BE49-F238E27FC236}">
                <a16:creationId xmlns:a16="http://schemas.microsoft.com/office/drawing/2014/main" id="{1CAF771D-0B51-BDD2-6876-48703BF49F13}"/>
              </a:ext>
            </a:extLst>
          </p:cNvPr>
          <p:cNvPicPr>
            <a:picLocks noChangeAspect="1"/>
          </p:cNvPicPr>
          <p:nvPr/>
        </p:nvPicPr>
        <p:blipFill>
          <a:blip r:embed="rId4"/>
          <a:srcRect/>
          <a:stretch/>
        </p:blipFill>
        <p:spPr>
          <a:xfrm>
            <a:off x="4312994" y="871374"/>
            <a:ext cx="3214431" cy="4500203"/>
          </a:xfrm>
          <a:prstGeom prst="rect">
            <a:avLst/>
          </a:prstGeom>
        </p:spPr>
      </p:pic>
      <p:sp>
        <p:nvSpPr>
          <p:cNvPr id="11" name="TextBox 10"/>
          <p:cNvSpPr txBox="1"/>
          <p:nvPr/>
        </p:nvSpPr>
        <p:spPr>
          <a:xfrm>
            <a:off x="1639085" y="1200593"/>
            <a:ext cx="3063833" cy="1231106"/>
          </a:xfrm>
          <a:prstGeom prst="rect">
            <a:avLst/>
          </a:prstGeom>
          <a:noFill/>
        </p:spPr>
        <p:txBody>
          <a:bodyPr wrap="square" rtlCol="0">
            <a:spAutoFit/>
          </a:bodyPr>
          <a:lstStyle/>
          <a:p>
            <a:pPr marL="457189" indent="-457189"/>
            <a:r>
              <a:rPr lang="sv-SE" sz="2000" b="1" dirty="0"/>
              <a:t>Vad ska man göra? </a:t>
            </a:r>
            <a:r>
              <a:rPr lang="sv-SE" dirty="0"/>
              <a:t>	</a:t>
            </a:r>
          </a:p>
          <a:p>
            <a:pPr marL="457189" indent="-457189"/>
            <a:r>
              <a:rPr lang="sv-SE" dirty="0"/>
              <a:t>Tillsammans ska vi hjälpas</a:t>
            </a:r>
          </a:p>
          <a:p>
            <a:pPr marL="457189" indent="-457189"/>
            <a:r>
              <a:rPr lang="sv-SE" dirty="0"/>
              <a:t>åt för att öka återvinningen</a:t>
            </a:r>
          </a:p>
          <a:p>
            <a:pPr marL="457189" indent="-457189"/>
            <a:r>
              <a:rPr lang="sv-SE" dirty="0"/>
              <a:t>av kartongförpackningar </a:t>
            </a:r>
            <a:endParaRPr lang="en-GB" dirty="0"/>
          </a:p>
        </p:txBody>
      </p:sp>
      <p:sp>
        <p:nvSpPr>
          <p:cNvPr id="38" name="TextBox 37"/>
          <p:cNvSpPr txBox="1"/>
          <p:nvPr/>
        </p:nvSpPr>
        <p:spPr>
          <a:xfrm>
            <a:off x="7338484" y="1200593"/>
            <a:ext cx="3214431" cy="2893100"/>
          </a:xfrm>
          <a:prstGeom prst="rect">
            <a:avLst/>
          </a:prstGeom>
          <a:noFill/>
        </p:spPr>
        <p:txBody>
          <a:bodyPr wrap="square" rtlCol="0">
            <a:spAutoFit/>
          </a:bodyPr>
          <a:lstStyle/>
          <a:p>
            <a:pPr marL="457189" indent="-457189"/>
            <a:r>
              <a:rPr lang="sv-SE" sz="2000" b="1" dirty="0"/>
              <a:t>Vinnare?</a:t>
            </a:r>
          </a:p>
          <a:p>
            <a:r>
              <a:rPr lang="sv-SE" dirty="0"/>
              <a:t>Lottas fram efter den 17 mars </a:t>
            </a:r>
          </a:p>
          <a:p>
            <a:r>
              <a:rPr lang="sv-SE" dirty="0"/>
              <a:t>2024 bland alla klasser i skolår 1-6 som på Mina sidor </a:t>
            </a:r>
          </a:p>
          <a:p>
            <a:r>
              <a:rPr lang="sv-SE" dirty="0"/>
              <a:t>registrerat match 1-3 </a:t>
            </a:r>
          </a:p>
          <a:p>
            <a:pPr marL="457189" indent="-457189"/>
            <a:r>
              <a:rPr lang="sv-SE" dirty="0"/>
              <a:t>	</a:t>
            </a:r>
          </a:p>
          <a:p>
            <a:pPr marL="342891" indent="-342891">
              <a:buFont typeface="+mj-lt"/>
              <a:buAutoNum type="arabicPeriod"/>
            </a:pPr>
            <a:r>
              <a:rPr lang="sv-SE" i="1" dirty="0"/>
              <a:t>Sortera och återvinn!</a:t>
            </a:r>
          </a:p>
          <a:p>
            <a:pPr marL="342891" indent="-342891">
              <a:buFont typeface="+mj-lt"/>
              <a:buAutoNum type="arabicPeriod"/>
            </a:pPr>
            <a:r>
              <a:rPr lang="sv-SE" i="1" dirty="0"/>
              <a:t>Återvinningskampanjen!</a:t>
            </a:r>
          </a:p>
          <a:p>
            <a:pPr marL="342891" indent="-342891">
              <a:buFont typeface="+mj-lt"/>
              <a:buAutoNum type="arabicPeriod"/>
            </a:pPr>
            <a:r>
              <a:rPr lang="sv-SE" i="1" dirty="0"/>
              <a:t>Berätta för 100!</a:t>
            </a:r>
            <a:endParaRPr lang="en-GB" i="1" dirty="0"/>
          </a:p>
          <a:p>
            <a:pPr marL="457189" indent="-457189"/>
            <a:endParaRPr lang="sv-SE" i="1" dirty="0"/>
          </a:p>
        </p:txBody>
      </p:sp>
      <p:sp>
        <p:nvSpPr>
          <p:cNvPr id="3" name="textruta 2"/>
          <p:cNvSpPr txBox="1"/>
          <p:nvPr/>
        </p:nvSpPr>
        <p:spPr>
          <a:xfrm>
            <a:off x="1673807" y="2751666"/>
            <a:ext cx="2331063" cy="1231106"/>
          </a:xfrm>
          <a:prstGeom prst="rect">
            <a:avLst/>
          </a:prstGeom>
          <a:noFill/>
        </p:spPr>
        <p:txBody>
          <a:bodyPr wrap="square" rtlCol="0">
            <a:spAutoFit/>
          </a:bodyPr>
          <a:lstStyle/>
          <a:p>
            <a:r>
              <a:rPr lang="sv-SE" sz="2000" b="1" dirty="0"/>
              <a:t>Tävlingsperiod? </a:t>
            </a:r>
          </a:p>
          <a:p>
            <a:r>
              <a:rPr lang="sv-SE" dirty="0"/>
              <a:t>Avslutas 17 mars 2024</a:t>
            </a:r>
          </a:p>
          <a:p>
            <a:endParaRPr lang="sv-SE" dirty="0"/>
          </a:p>
        </p:txBody>
      </p:sp>
      <p:sp>
        <p:nvSpPr>
          <p:cNvPr id="5" name="Rektangel med rundade hörn 4">
            <a:extLst>
              <a:ext uri="{FF2B5EF4-FFF2-40B4-BE49-F238E27FC236}">
                <a16:creationId xmlns:a16="http://schemas.microsoft.com/office/drawing/2014/main" id="{865954DC-9819-C4E2-3C9F-CF620B97FD30}"/>
              </a:ext>
            </a:extLst>
          </p:cNvPr>
          <p:cNvSpPr/>
          <p:nvPr/>
        </p:nvSpPr>
        <p:spPr>
          <a:xfrm>
            <a:off x="6451600" y="5504339"/>
            <a:ext cx="3442735" cy="7832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6" name="Rätvinklig triangel 5">
            <a:extLst>
              <a:ext uri="{FF2B5EF4-FFF2-40B4-BE49-F238E27FC236}">
                <a16:creationId xmlns:a16="http://schemas.microsoft.com/office/drawing/2014/main" id="{5807EC28-A136-EB16-A804-1CFBB9CADE4D}"/>
              </a:ext>
            </a:extLst>
          </p:cNvPr>
          <p:cNvSpPr/>
          <p:nvPr/>
        </p:nvSpPr>
        <p:spPr>
          <a:xfrm rot="16200000">
            <a:off x="9036992" y="5234565"/>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9" name="TextBox 14"/>
          <p:cNvSpPr txBox="1"/>
          <p:nvPr/>
        </p:nvSpPr>
        <p:spPr>
          <a:xfrm>
            <a:off x="6553200" y="5593342"/>
            <a:ext cx="3341135" cy="584775"/>
          </a:xfrm>
          <a:prstGeom prst="rect">
            <a:avLst/>
          </a:prstGeom>
          <a:noFill/>
        </p:spPr>
        <p:txBody>
          <a:bodyPr wrap="square" rtlCol="0">
            <a:spAutoFit/>
          </a:bodyPr>
          <a:lstStyle/>
          <a:p>
            <a:r>
              <a:rPr lang="sv-SE" sz="1600" dirty="0">
                <a:solidFill>
                  <a:schemeClr val="bg1"/>
                </a:solidFill>
              </a:rPr>
              <a:t>All information om tävlingen hittar</a:t>
            </a:r>
          </a:p>
          <a:p>
            <a:r>
              <a:rPr lang="sv-SE" sz="1600" dirty="0">
                <a:solidFill>
                  <a:schemeClr val="bg1"/>
                </a:solidFill>
              </a:rPr>
              <a:t>ni på </a:t>
            </a:r>
            <a:r>
              <a:rPr lang="sv-SE" sz="1600" b="1" dirty="0" err="1">
                <a:solidFill>
                  <a:schemeClr val="bg1"/>
                </a:solidFill>
              </a:rPr>
              <a:t>www.kartonkikilpailu.fi</a:t>
            </a:r>
            <a:endParaRPr lang="en-GB" sz="1600" b="1" dirty="0">
              <a:solidFill>
                <a:schemeClr val="bg1"/>
              </a:solidFill>
            </a:endParaRPr>
          </a:p>
        </p:txBody>
      </p:sp>
    </p:spTree>
    <p:extLst>
      <p:ext uri="{BB962C8B-B14F-4D97-AF65-F5344CB8AC3E}">
        <p14:creationId xmlns:p14="http://schemas.microsoft.com/office/powerpoint/2010/main" val="23574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496894" y="1698129"/>
            <a:ext cx="4782007" cy="2308324"/>
          </a:xfrm>
          <a:prstGeom prst="rect">
            <a:avLst/>
          </a:prstGeom>
          <a:noFill/>
        </p:spPr>
        <p:txBody>
          <a:bodyPr wrap="square" rtlCol="0">
            <a:spAutoFit/>
          </a:bodyPr>
          <a:lstStyle/>
          <a:p>
            <a:r>
              <a:rPr lang="sv-SE" dirty="0"/>
              <a:t>Match 1 består av två olika delar.</a:t>
            </a:r>
          </a:p>
          <a:p>
            <a:endParaRPr lang="sv-SE" dirty="0"/>
          </a:p>
          <a:p>
            <a:r>
              <a:rPr lang="sv-SE" dirty="0"/>
              <a:t>1. Återvinn kartongförpackningar hemma!</a:t>
            </a:r>
          </a:p>
          <a:p>
            <a:r>
              <a:rPr lang="sv-SE" dirty="0"/>
              <a:t>2. Skapa en ny sorteringsinstruktion för kartongförpackningar</a:t>
            </a:r>
          </a:p>
          <a:p>
            <a:endParaRPr lang="sv-SE" dirty="0"/>
          </a:p>
          <a:p>
            <a:r>
              <a:rPr lang="sv-SE" i="1" dirty="0"/>
              <a:t>Varje klass får delta med max 3 bidrag var</a:t>
            </a:r>
          </a:p>
          <a:p>
            <a:endParaRPr lang="sv-SE" i="1" dirty="0"/>
          </a:p>
        </p:txBody>
      </p:sp>
      <p:sp>
        <p:nvSpPr>
          <p:cNvPr id="9" name="textruta 8"/>
          <p:cNvSpPr txBox="1"/>
          <p:nvPr/>
        </p:nvSpPr>
        <p:spPr>
          <a:xfrm>
            <a:off x="1496894" y="3910687"/>
            <a:ext cx="4744971" cy="1508105"/>
          </a:xfrm>
          <a:prstGeom prst="rect">
            <a:avLst/>
          </a:prstGeom>
          <a:noFill/>
        </p:spPr>
        <p:txBody>
          <a:bodyPr wrap="square" rtlCol="0">
            <a:spAutoFit/>
          </a:bodyPr>
          <a:lstStyle/>
          <a:p>
            <a:r>
              <a:rPr lang="sv-SE" sz="2000" b="1" dirty="0"/>
              <a:t>Snabbhetspris</a:t>
            </a:r>
            <a:r>
              <a:rPr lang="sv-SE" dirty="0"/>
              <a:t> – Redovisa match 1 innan den 29 oktober! Då har ni chans att vinna fina priser från </a:t>
            </a:r>
            <a:r>
              <a:rPr lang="sv-SE" dirty="0" err="1"/>
              <a:t>Rinki</a:t>
            </a:r>
            <a:r>
              <a:rPr lang="sv-SE" dirty="0"/>
              <a:t> och Tetra Pak.</a:t>
            </a:r>
          </a:p>
          <a:p>
            <a:endParaRPr lang="sv-SE" dirty="0"/>
          </a:p>
          <a:p>
            <a:r>
              <a:rPr lang="sv-SE" dirty="0"/>
              <a:t>Läs mer här om </a:t>
            </a:r>
            <a:r>
              <a:rPr lang="sv-SE" dirty="0">
                <a:hlinkClick r:id="rId3"/>
              </a:rPr>
              <a:t>match 1</a:t>
            </a:r>
            <a:endParaRPr lang="sv-SE" dirty="0"/>
          </a:p>
        </p:txBody>
      </p:sp>
      <p:pic>
        <p:nvPicPr>
          <p:cNvPr id="2" name="Bildobjekt 1">
            <a:extLst>
              <a:ext uri="{FF2B5EF4-FFF2-40B4-BE49-F238E27FC236}">
                <a16:creationId xmlns:a16="http://schemas.microsoft.com/office/drawing/2014/main" id="{678799BE-A378-A765-FCA7-A2691622ED50}"/>
              </a:ext>
            </a:extLst>
          </p:cNvPr>
          <p:cNvPicPr>
            <a:picLocks noChangeAspect="1"/>
          </p:cNvPicPr>
          <p:nvPr/>
        </p:nvPicPr>
        <p:blipFill>
          <a:blip r:embed="rId4"/>
          <a:srcRect/>
          <a:stretch/>
        </p:blipFill>
        <p:spPr>
          <a:xfrm rot="353589">
            <a:off x="6623369" y="1722803"/>
            <a:ext cx="4731781" cy="2347407"/>
          </a:xfrm>
          <a:prstGeom prst="rect">
            <a:avLst/>
          </a:prstGeom>
        </p:spPr>
      </p:pic>
      <p:sp>
        <p:nvSpPr>
          <p:cNvPr id="3" name="TextBox 23">
            <a:extLst>
              <a:ext uri="{FF2B5EF4-FFF2-40B4-BE49-F238E27FC236}">
                <a16:creationId xmlns:a16="http://schemas.microsoft.com/office/drawing/2014/main" id="{28FBE387-2562-375A-320C-B6F0A069D55C}"/>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a:latin typeface="+mj-lt"/>
              </a:rPr>
              <a:t>Match 1</a:t>
            </a:r>
          </a:p>
          <a:p>
            <a:r>
              <a:rPr lang="sv-SE" sz="3600" dirty="0">
                <a:solidFill>
                  <a:schemeClr val="accent2"/>
                </a:solidFill>
                <a:latin typeface="+mj-lt"/>
              </a:rPr>
              <a:t>Sortera och återvinn!</a:t>
            </a:r>
            <a:endParaRPr lang="en-GB" sz="3600" dirty="0">
              <a:solidFill>
                <a:schemeClr val="accent2"/>
              </a:solidFill>
              <a:latin typeface="+mj-lt"/>
            </a:endParaRPr>
          </a:p>
        </p:txBody>
      </p:sp>
      <p:sp>
        <p:nvSpPr>
          <p:cNvPr id="5" name="TextBox 23">
            <a:extLst>
              <a:ext uri="{FF2B5EF4-FFF2-40B4-BE49-F238E27FC236}">
                <a16:creationId xmlns:a16="http://schemas.microsoft.com/office/drawing/2014/main" id="{280B406C-2B6E-72B8-11BC-AA5DE7A7AA26}"/>
              </a:ext>
            </a:extLst>
          </p:cNvPr>
          <p:cNvSpPr txBox="1"/>
          <p:nvPr/>
        </p:nvSpPr>
        <p:spPr>
          <a:xfrm>
            <a:off x="5447377" y="661517"/>
            <a:ext cx="1793556" cy="338554"/>
          </a:xfrm>
          <a:prstGeom prst="rect">
            <a:avLst/>
          </a:prstGeom>
          <a:noFill/>
          <a:ln w="0" cap="rnd">
            <a:noFill/>
          </a:ln>
        </p:spPr>
        <p:txBody>
          <a:bodyPr wrap="square" rtlCol="0">
            <a:spAutoFit/>
          </a:bodyPr>
          <a:lstStyle/>
          <a:p>
            <a:pPr algn="ctr"/>
            <a:r>
              <a:rPr lang="sv-SE" sz="1600" dirty="0">
                <a:latin typeface="+mj-lt"/>
              </a:rPr>
              <a:t>I samarbete med</a:t>
            </a:r>
            <a:endParaRPr lang="en-GB" sz="1600" dirty="0">
              <a:latin typeface="+mj-lt"/>
            </a:endParaRPr>
          </a:p>
        </p:txBody>
      </p:sp>
      <p:pic>
        <p:nvPicPr>
          <p:cNvPr id="12" name="Bildobjekt 11">
            <a:extLst>
              <a:ext uri="{FF2B5EF4-FFF2-40B4-BE49-F238E27FC236}">
                <a16:creationId xmlns:a16="http://schemas.microsoft.com/office/drawing/2014/main" id="{24904024-E231-241D-E72E-1753FF32E1A3}"/>
              </a:ext>
            </a:extLst>
          </p:cNvPr>
          <p:cNvPicPr>
            <a:picLocks noChangeAspect="1"/>
          </p:cNvPicPr>
          <p:nvPr/>
        </p:nvPicPr>
        <p:blipFill>
          <a:blip r:embed="rId5"/>
          <a:srcRect/>
          <a:stretch/>
        </p:blipFill>
        <p:spPr>
          <a:xfrm rot="21231874">
            <a:off x="6427865" y="3478450"/>
            <a:ext cx="1688607" cy="1656944"/>
          </a:xfrm>
          <a:prstGeom prst="rect">
            <a:avLst/>
          </a:prstGeom>
        </p:spPr>
      </p:pic>
      <p:pic>
        <p:nvPicPr>
          <p:cNvPr id="13" name="Bildobjekt 12">
            <a:extLst>
              <a:ext uri="{FF2B5EF4-FFF2-40B4-BE49-F238E27FC236}">
                <a16:creationId xmlns:a16="http://schemas.microsoft.com/office/drawing/2014/main" id="{4A4E437B-B314-7241-566B-89E5E632CEA7}"/>
              </a:ext>
            </a:extLst>
          </p:cNvPr>
          <p:cNvPicPr>
            <a:picLocks noChangeAspect="1"/>
          </p:cNvPicPr>
          <p:nvPr/>
        </p:nvPicPr>
        <p:blipFill>
          <a:blip r:embed="rId6"/>
          <a:srcRect/>
          <a:stretch/>
        </p:blipFill>
        <p:spPr>
          <a:xfrm rot="656273">
            <a:off x="8138404" y="3399982"/>
            <a:ext cx="1701709" cy="2320939"/>
          </a:xfrm>
          <a:prstGeom prst="rect">
            <a:avLst/>
          </a:prstGeom>
        </p:spPr>
      </p:pic>
      <p:pic>
        <p:nvPicPr>
          <p:cNvPr id="14" name="Bildobjekt 13" descr="En bild som visar svart, mörker&#10;&#10;Automatiskt genererad beskrivning">
            <a:extLst>
              <a:ext uri="{FF2B5EF4-FFF2-40B4-BE49-F238E27FC236}">
                <a16:creationId xmlns:a16="http://schemas.microsoft.com/office/drawing/2014/main" id="{063BA8AE-739F-4819-00A0-9ADC4CB6FC75}"/>
              </a:ext>
            </a:extLst>
          </p:cNvPr>
          <p:cNvPicPr>
            <a:picLocks noChangeAspect="1"/>
          </p:cNvPicPr>
          <p:nvPr/>
        </p:nvPicPr>
        <p:blipFill>
          <a:blip r:embed="rId7"/>
          <a:stretch>
            <a:fillRect/>
          </a:stretch>
        </p:blipFill>
        <p:spPr>
          <a:xfrm>
            <a:off x="7319627" y="510423"/>
            <a:ext cx="1790700" cy="609600"/>
          </a:xfrm>
          <a:prstGeom prst="rect">
            <a:avLst/>
          </a:prstGeom>
        </p:spPr>
      </p:pic>
    </p:spTree>
    <p:extLst>
      <p:ext uri="{BB962C8B-B14F-4D97-AF65-F5344CB8AC3E}">
        <p14:creationId xmlns:p14="http://schemas.microsoft.com/office/powerpoint/2010/main" val="37769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p:cNvSpPr txBox="1"/>
          <p:nvPr/>
        </p:nvSpPr>
        <p:spPr>
          <a:xfrm>
            <a:off x="1520407" y="2403773"/>
            <a:ext cx="3882555" cy="1200329"/>
          </a:xfrm>
          <a:prstGeom prst="rect">
            <a:avLst/>
          </a:prstGeom>
          <a:noFill/>
        </p:spPr>
        <p:txBody>
          <a:bodyPr wrap="square" rtlCol="0">
            <a:spAutoFit/>
          </a:bodyPr>
          <a:lstStyle/>
          <a:p>
            <a:r>
              <a:rPr lang="sv-SE" dirty="0"/>
              <a:t>Gör en juiceförpackningskampanj för att få fler att återvinna mer!  </a:t>
            </a:r>
          </a:p>
          <a:p>
            <a:r>
              <a:rPr lang="sv-SE" dirty="0"/>
              <a:t>Vilket är ditt/ert bästa tips?</a:t>
            </a:r>
          </a:p>
          <a:p>
            <a:endParaRPr lang="sv-SE" dirty="0"/>
          </a:p>
        </p:txBody>
      </p:sp>
      <p:sp>
        <p:nvSpPr>
          <p:cNvPr id="11" name="textruta 10"/>
          <p:cNvSpPr txBox="1"/>
          <p:nvPr/>
        </p:nvSpPr>
        <p:spPr>
          <a:xfrm>
            <a:off x="1520407" y="3430615"/>
            <a:ext cx="4916613" cy="1785104"/>
          </a:xfrm>
          <a:prstGeom prst="rect">
            <a:avLst/>
          </a:prstGeom>
          <a:noFill/>
        </p:spPr>
        <p:txBody>
          <a:bodyPr wrap="square" rtlCol="0">
            <a:spAutoFit/>
          </a:bodyPr>
          <a:lstStyle/>
          <a:p>
            <a:r>
              <a:rPr lang="sv-SE" sz="2000" b="1" dirty="0"/>
              <a:t>Snabbhetspris</a:t>
            </a:r>
            <a:r>
              <a:rPr lang="sv-SE" dirty="0"/>
              <a:t> – Redovisa match 2 innan den 10 december 2023! Då har ni chans att vinna ytterligare priser från Tetra Pak och </a:t>
            </a:r>
            <a:r>
              <a:rPr lang="sv-SE" dirty="0" err="1"/>
              <a:t>Eckes</a:t>
            </a:r>
            <a:r>
              <a:rPr lang="sv-SE" dirty="0"/>
              <a:t>-Granini.</a:t>
            </a:r>
          </a:p>
          <a:p>
            <a:endParaRPr lang="sv-SE" dirty="0"/>
          </a:p>
          <a:p>
            <a:r>
              <a:rPr lang="sv-SE" dirty="0"/>
              <a:t>Läs mer här om </a:t>
            </a:r>
            <a:r>
              <a:rPr lang="sv-SE" dirty="0">
                <a:hlinkClick r:id="rId3"/>
              </a:rPr>
              <a:t>match 2</a:t>
            </a:r>
            <a:endParaRPr lang="sv-SE" dirty="0"/>
          </a:p>
        </p:txBody>
      </p:sp>
      <p:sp>
        <p:nvSpPr>
          <p:cNvPr id="13" name="Rubrik 3"/>
          <p:cNvSpPr txBox="1">
            <a:spLocks/>
          </p:cNvSpPr>
          <p:nvPr/>
        </p:nvSpPr>
        <p:spPr>
          <a:xfrm>
            <a:off x="2209800" y="2130426"/>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a:t> </a:t>
            </a:r>
            <a:endParaRPr lang="sv-SE" dirty="0"/>
          </a:p>
        </p:txBody>
      </p:sp>
      <p:sp>
        <p:nvSpPr>
          <p:cNvPr id="2" name="TextBox 23">
            <a:extLst>
              <a:ext uri="{FF2B5EF4-FFF2-40B4-BE49-F238E27FC236}">
                <a16:creationId xmlns:a16="http://schemas.microsoft.com/office/drawing/2014/main" id="{11DFFD8C-B02D-2A24-3608-62E19EC8706D}"/>
              </a:ext>
            </a:extLst>
          </p:cNvPr>
          <p:cNvSpPr txBox="1"/>
          <p:nvPr/>
        </p:nvSpPr>
        <p:spPr>
          <a:xfrm>
            <a:off x="584670" y="548954"/>
            <a:ext cx="5511330" cy="1015663"/>
          </a:xfrm>
          <a:prstGeom prst="rect">
            <a:avLst/>
          </a:prstGeom>
          <a:noFill/>
          <a:ln w="0" cap="rnd">
            <a:noFill/>
          </a:ln>
        </p:spPr>
        <p:txBody>
          <a:bodyPr wrap="square" rtlCol="0">
            <a:spAutoFit/>
          </a:bodyPr>
          <a:lstStyle/>
          <a:p>
            <a:r>
              <a:rPr lang="sv-SE" sz="2400" b="1" dirty="0">
                <a:latin typeface="+mj-lt"/>
              </a:rPr>
              <a:t>Match 2</a:t>
            </a:r>
          </a:p>
          <a:p>
            <a:r>
              <a:rPr lang="sv-SE" sz="3600" dirty="0">
                <a:solidFill>
                  <a:schemeClr val="accent2"/>
                </a:solidFill>
                <a:latin typeface="+mj-lt"/>
              </a:rPr>
              <a:t>Återvinnings­kampanjen</a:t>
            </a:r>
            <a:endParaRPr lang="en-GB" sz="3600" dirty="0">
              <a:solidFill>
                <a:schemeClr val="accent2"/>
              </a:solidFill>
              <a:latin typeface="+mj-lt"/>
            </a:endParaRPr>
          </a:p>
        </p:txBody>
      </p:sp>
      <p:sp>
        <p:nvSpPr>
          <p:cNvPr id="4" name="TextBox 23">
            <a:extLst>
              <a:ext uri="{FF2B5EF4-FFF2-40B4-BE49-F238E27FC236}">
                <a16:creationId xmlns:a16="http://schemas.microsoft.com/office/drawing/2014/main" id="{59E6B51F-9C49-88C0-D27F-DB11E34FF815}"/>
              </a:ext>
            </a:extLst>
          </p:cNvPr>
          <p:cNvSpPr txBox="1"/>
          <p:nvPr/>
        </p:nvSpPr>
        <p:spPr>
          <a:xfrm>
            <a:off x="6070118" y="661517"/>
            <a:ext cx="1793556" cy="338554"/>
          </a:xfrm>
          <a:prstGeom prst="rect">
            <a:avLst/>
          </a:prstGeom>
          <a:noFill/>
          <a:ln w="0" cap="rnd">
            <a:noFill/>
          </a:ln>
        </p:spPr>
        <p:txBody>
          <a:bodyPr wrap="square" rtlCol="0">
            <a:spAutoFit/>
          </a:bodyPr>
          <a:lstStyle/>
          <a:p>
            <a:pPr algn="ctr"/>
            <a:r>
              <a:rPr lang="sv-SE" sz="1600" dirty="0">
                <a:latin typeface="+mj-lt"/>
              </a:rPr>
              <a:t>I samarbete med</a:t>
            </a:r>
            <a:endParaRPr lang="en-GB" sz="1600" dirty="0">
              <a:latin typeface="+mj-lt"/>
            </a:endParaRPr>
          </a:p>
        </p:txBody>
      </p:sp>
      <p:pic>
        <p:nvPicPr>
          <p:cNvPr id="7" name="Bildobjekt 6" descr="En bild som visar text, Teckensnitt, Grafik, skärmbild&#10;&#10;Automatiskt genererad beskrivning">
            <a:extLst>
              <a:ext uri="{FF2B5EF4-FFF2-40B4-BE49-F238E27FC236}">
                <a16:creationId xmlns:a16="http://schemas.microsoft.com/office/drawing/2014/main" id="{F5C93EFF-C7C9-9E35-A93A-4CDFA5175368}"/>
              </a:ext>
            </a:extLst>
          </p:cNvPr>
          <p:cNvPicPr>
            <a:picLocks noChangeAspect="1"/>
          </p:cNvPicPr>
          <p:nvPr/>
        </p:nvPicPr>
        <p:blipFill>
          <a:blip r:embed="rId4"/>
          <a:stretch>
            <a:fillRect/>
          </a:stretch>
        </p:blipFill>
        <p:spPr>
          <a:xfrm>
            <a:off x="7903089" y="619705"/>
            <a:ext cx="2122780" cy="492397"/>
          </a:xfrm>
          <a:prstGeom prst="rect">
            <a:avLst/>
          </a:prstGeom>
        </p:spPr>
      </p:pic>
      <p:pic>
        <p:nvPicPr>
          <p:cNvPr id="6" name="Bildobjekt 5" descr="En bild som visar text, Paketering och etikettering, Pappersprodukt, papper&#10;&#10;Automatiskt genererad beskrivning">
            <a:extLst>
              <a:ext uri="{FF2B5EF4-FFF2-40B4-BE49-F238E27FC236}">
                <a16:creationId xmlns:a16="http://schemas.microsoft.com/office/drawing/2014/main" id="{3E915B24-C30E-ABF6-0EB9-15171D39F214}"/>
              </a:ext>
            </a:extLst>
          </p:cNvPr>
          <p:cNvPicPr>
            <a:picLocks noChangeAspect="1"/>
          </p:cNvPicPr>
          <p:nvPr/>
        </p:nvPicPr>
        <p:blipFill>
          <a:blip r:embed="rId5"/>
          <a:stretch>
            <a:fillRect/>
          </a:stretch>
        </p:blipFill>
        <p:spPr>
          <a:xfrm>
            <a:off x="5866788" y="1224665"/>
            <a:ext cx="5856722" cy="5856722"/>
          </a:xfrm>
          <a:prstGeom prst="rect">
            <a:avLst/>
          </a:prstGeom>
        </p:spPr>
      </p:pic>
    </p:spTree>
    <p:extLst>
      <p:ext uri="{BB962C8B-B14F-4D97-AF65-F5344CB8AC3E}">
        <p14:creationId xmlns:p14="http://schemas.microsoft.com/office/powerpoint/2010/main" val="31669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1_Tetra Pak Widescreen Layouts">
  <a:themeElements>
    <a:clrScheme name="Tetra Pak 85">
      <a:dk1>
        <a:srgbClr val="023F88"/>
      </a:dk1>
      <a:lt1>
        <a:srgbClr val="FFFFFF"/>
      </a:lt1>
      <a:dk2>
        <a:srgbClr val="023F88"/>
      </a:dk2>
      <a:lt2>
        <a:srgbClr val="FFFFFF"/>
      </a:lt2>
      <a:accent1>
        <a:srgbClr val="023F88"/>
      </a:accent1>
      <a:accent2>
        <a:srgbClr val="00BDF2"/>
      </a:accent2>
      <a:accent3>
        <a:srgbClr val="777777"/>
      </a:accent3>
      <a:accent4>
        <a:srgbClr val="F58220"/>
      </a:accent4>
      <a:accent5>
        <a:srgbClr val="8DC63F"/>
      </a:accent5>
      <a:accent6>
        <a:srgbClr val="4A4A4A"/>
      </a:accent6>
      <a:hlink>
        <a:srgbClr val="023F88"/>
      </a:hlink>
      <a:folHlink>
        <a:srgbClr val="00BDF2"/>
      </a:folHlink>
    </a:clrScheme>
    <a:fontScheme name="TetraPa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Tetra Pak Basic Master Widescreen.potx" id="{72A162C8-6D10-42D7-A86B-77E099C9C5B6}" vid="{08865A08-A2E5-43F9-AC54-0E28296E66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 dockstate="right" visibility="0" width="350" row="1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2BBD3E1-2AC0-46F1-BC32-B4977A03F24F}">
  <we:reference id="wa104380907" version="3.0.0.0" store="sv-SE" storeType="OMEX"/>
  <we:alternateReferences>
    <we:reference id="wa104380907" version="3.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CDFA5E7-7AFB-4D1F-BE52-5616EA8389B0}">
  <we:reference id="wa104178141" version="4.3.3.0" store="sv-SE"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c0b220-302c-4bbe-ba21-c0cfa77163fc">
      <Terms xmlns="http://schemas.microsoft.com/office/infopath/2007/PartnerControls"/>
    </lcf76f155ced4ddcb4097134ff3c332f>
    <TaxCatchAll xmlns="40e947ba-8b56-445c-8cdb-d319006e079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77CCDFCD16B04887C4506C49129EB3" ma:contentTypeVersion="13" ma:contentTypeDescription="Create a new document." ma:contentTypeScope="" ma:versionID="ca666eac52b070ae13ddbe0d3e29fc77">
  <xsd:schema xmlns:xsd="http://www.w3.org/2001/XMLSchema" xmlns:xs="http://www.w3.org/2001/XMLSchema" xmlns:p="http://schemas.microsoft.com/office/2006/metadata/properties" xmlns:ns2="6bc0b220-302c-4bbe-ba21-c0cfa77163fc" xmlns:ns3="40e947ba-8b56-445c-8cdb-d319006e0794" targetNamespace="http://schemas.microsoft.com/office/2006/metadata/properties" ma:root="true" ma:fieldsID="e8ef8e3a94e96a2363c2316d7907c048" ns2:_="" ns3:_="">
    <xsd:import namespace="6bc0b220-302c-4bbe-ba21-c0cfa77163fc"/>
    <xsd:import namespace="40e947ba-8b56-445c-8cdb-d319006e0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c0b220-302c-4bbe-ba21-c0cfa77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8b4bb17-eea2-4f71-9b46-2896357e628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e947ba-8b56-445c-8cdb-d319006e079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a29251c-8364-4473-a604-8247424842ee}" ma:internalName="TaxCatchAll" ma:showField="CatchAllData" ma:web="40e947ba-8b56-445c-8cdb-d319006e0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3EA234-7EAD-40CF-AD4D-C693673E42F6}">
  <ds:schemaRefs>
    <ds:schemaRef ds:uri="http://purl.org/dc/elements/1.1/"/>
    <ds:schemaRef ds:uri="http://purl.org/dc/terms/"/>
    <ds:schemaRef ds:uri="e7b6ad51-9fec-4302-9125-cae5988b3d54"/>
    <ds:schemaRef ds:uri="http://schemas.microsoft.com/office/2006/documentManagement/types"/>
    <ds:schemaRef ds:uri="http://schemas.openxmlformats.org/package/2006/metadata/core-properties"/>
    <ds:schemaRef ds:uri="http://purl.org/dc/dcmitype/"/>
    <ds:schemaRef ds:uri="http://www.w3.org/XML/1998/namespace"/>
    <ds:schemaRef ds:uri="http://schemas.microsoft.com/office/infopath/2007/PartnerControls"/>
    <ds:schemaRef ds:uri="http://schemas.microsoft.com/office/2006/metadata/properties"/>
    <ds:schemaRef ds:uri="6bc0b220-302c-4bbe-ba21-c0cfa77163fc"/>
    <ds:schemaRef ds:uri="40e947ba-8b56-445c-8cdb-d319006e0794"/>
  </ds:schemaRefs>
</ds:datastoreItem>
</file>

<file path=customXml/itemProps2.xml><?xml version="1.0" encoding="utf-8"?>
<ds:datastoreItem xmlns:ds="http://schemas.openxmlformats.org/officeDocument/2006/customXml" ds:itemID="{C497C37B-43FC-408A-8700-A29CF2BA25C3}">
  <ds:schemaRefs>
    <ds:schemaRef ds:uri="http://schemas.microsoft.com/sharepoint/v3/contenttype/forms"/>
  </ds:schemaRefs>
</ds:datastoreItem>
</file>

<file path=customXml/itemProps3.xml><?xml version="1.0" encoding="utf-8"?>
<ds:datastoreItem xmlns:ds="http://schemas.openxmlformats.org/officeDocument/2006/customXml" ds:itemID="{D2667680-8D7D-4E6F-94E7-E47944980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c0b220-302c-4bbe-ba21-c0cfa77163fc"/>
    <ds:schemaRef ds:uri="40e947ba-8b56-445c-8cdb-d319006e07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1756</TotalTime>
  <Words>1007</Words>
  <Application>Microsoft Macintosh PowerPoint</Application>
  <PresentationFormat>Bredbild</PresentationFormat>
  <Paragraphs>101</Paragraphs>
  <Slides>12</Slides>
  <Notes>12</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12</vt:i4>
      </vt:variant>
    </vt:vector>
  </HeadingPairs>
  <TitlesOfParts>
    <vt:vector size="15" baseType="lpstr">
      <vt:lpstr>Arial</vt:lpstr>
      <vt:lpstr>Calibri</vt:lpstr>
      <vt:lpstr>1_Tetra Pak Widescreen Layouts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Tetra Pak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Venco Lärnerhem</dc:creator>
  <cp:lastModifiedBy>Mårten Fischer</cp:lastModifiedBy>
  <cp:revision>34</cp:revision>
  <cp:lastPrinted>2021-01-29T11:26:26Z</cp:lastPrinted>
  <dcterms:created xsi:type="dcterms:W3CDTF">2021-02-03T10:17:59Z</dcterms:created>
  <dcterms:modified xsi:type="dcterms:W3CDTF">2023-08-24T13:35:20Z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0x0101002177CCDFCD16B04887C4506C49129EB3</vt:lpwstr>
  </property>
  <property fmtid="{D5CDD505-2E9C-101B-9397-08002B2CF9AE}" pid="3" name="MSIP_Label_b5339dd7-e0cb-43aa-a61d-fed1619267bf_Enabled">
    <vt:lpwstr>true</vt:lpwstr>
  </property>
  <property fmtid="{D5CDD505-2E9C-101B-9397-08002B2CF9AE}" pid="4" name="MSIP_Label_b5339dd7-e0cb-43aa-a61d-fed1619267bf_SetDate">
    <vt:lpwstr>2021-02-03T14:18:38Z</vt:lpwstr>
  </property>
  <property fmtid="{D5CDD505-2E9C-101B-9397-08002B2CF9AE}" pid="5" name="MSIP_Label_b5339dd7-e0cb-43aa-a61d-fed1619267bf_Method">
    <vt:lpwstr>Privileged</vt:lpwstr>
  </property>
  <property fmtid="{D5CDD505-2E9C-101B-9397-08002B2CF9AE}" pid="6" name="MSIP_Label_b5339dd7-e0cb-43aa-a61d-fed1619267bf_Name">
    <vt:lpwstr>Public</vt:lpwstr>
  </property>
  <property fmtid="{D5CDD505-2E9C-101B-9397-08002B2CF9AE}" pid="7" name="MSIP_Label_b5339dd7-e0cb-43aa-a61d-fed1619267bf_SiteId">
    <vt:lpwstr>d2d2794a-61cc-4823-9690-8e288fd554cc</vt:lpwstr>
  </property>
  <property fmtid="{D5CDD505-2E9C-101B-9397-08002B2CF9AE}" pid="8" name="MSIP_Label_b5339dd7-e0cb-43aa-a61d-fed1619267bf_ActionId">
    <vt:lpwstr>45d7f7cb-71b2-4eee-9b4c-cdbe4d854ae0</vt:lpwstr>
  </property>
  <property fmtid="{D5CDD505-2E9C-101B-9397-08002B2CF9AE}" pid="9" name="MSIP_Label_b5339dd7-e0cb-43aa-a61d-fed1619267bf_ContentBits">
    <vt:lpwstr>0</vt:lpwstr>
  </property>
</Properties>
</file>