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61" r:id="rId4"/>
  </p:sldMasterIdLst>
  <p:notesMasterIdLst>
    <p:notesMasterId r:id="rId12"/>
  </p:notesMasterIdLst>
  <p:handoutMasterIdLst>
    <p:handoutMasterId r:id="rId13"/>
  </p:handoutMasterIdLst>
  <p:sldIdLst>
    <p:sldId id="257" r:id="rId5"/>
    <p:sldId id="260" r:id="rId6"/>
    <p:sldId id="268" r:id="rId7"/>
    <p:sldId id="266" r:id="rId8"/>
    <p:sldId id="262" r:id="rId9"/>
    <p:sldId id="269" r:id="rId10"/>
    <p:sldId id="267" r:id="rId11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1pPr>
    <a:lvl2pPr marL="389582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2pPr>
    <a:lvl3pPr marL="779163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3pPr>
    <a:lvl4pPr marL="1168745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4pPr>
    <a:lvl5pPr marL="1558326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5pPr>
    <a:lvl6pPr marL="1947908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6pPr>
    <a:lvl7pPr marL="2337489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7pPr>
    <a:lvl8pPr marL="2727071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8pPr>
    <a:lvl9pPr marL="3116652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3">
          <p15:clr>
            <a:srgbClr val="A4A3A4"/>
          </p15:clr>
        </p15:guide>
        <p15:guide id="3" orient="horz" pos="1495">
          <p15:clr>
            <a:srgbClr val="A4A3A4"/>
          </p15:clr>
        </p15:guide>
        <p15:guide id="5" pos="55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smus Snabb" initials="RS" lastIdx="1" clrIdx="0"/>
  <p:cmAuthor id="2" name="Rasmus Snabb" initials="RS [2]" lastIdx="1" clrIdx="1"/>
  <p:cmAuthor id="3" name="Helén Magnusson" initials="HM" lastIdx="14" clrIdx="2">
    <p:extLst>
      <p:ext uri="{19B8F6BF-5375-455C-9EA6-DF929625EA0E}">
        <p15:presenceInfo xmlns:p15="http://schemas.microsoft.com/office/powerpoint/2012/main" userId="a64114b64ae407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4B4"/>
    <a:srgbClr val="112569"/>
    <a:srgbClr val="031F6D"/>
    <a:srgbClr val="003082"/>
    <a:srgbClr val="000000"/>
    <a:srgbClr val="EAEAEA"/>
    <a:srgbClr val="357388"/>
    <a:srgbClr val="FDDF98"/>
    <a:srgbClr val="BB520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317"/>
  </p:normalViewPr>
  <p:slideViewPr>
    <p:cSldViewPr snapToGrid="0">
      <p:cViewPr varScale="1">
        <p:scale>
          <a:sx n="83" d="100"/>
          <a:sy n="83" d="100"/>
        </p:scale>
        <p:origin x="3024" y="176"/>
      </p:cViewPr>
      <p:guideLst>
        <p:guide orient="horz" pos="2913"/>
        <p:guide orient="horz" pos="1495"/>
        <p:guide pos="55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C4BB92C-A22D-4A27-B76D-688F39688FEC}" type="datetime1">
              <a:rPr lang="fi-FI" smtClean="0"/>
              <a:t>9.6.2024</a:t>
            </a:fld>
            <a:endParaRPr lang="en-US" altLang="zh-CN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7345AFF-34C7-417E-8E12-E4F370CCD7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382986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A16522-1AD0-4097-8454-5114D31BD4D8}" type="datetime1">
              <a:rPr lang="fi-FI" smtClean="0"/>
              <a:t>9.6.2024</a:t>
            </a:fld>
            <a:endParaRPr lang="en-US" altLang="zh-CN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5B8CFC-C6C6-4A83-AAA3-6CDCD5EF9C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150576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1pPr>
    <a:lvl2pPr marL="38958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2pPr>
    <a:lvl3pPr marL="7791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3pPr>
    <a:lvl4pPr marL="116874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4pPr>
    <a:lvl5pPr marL="155832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5pPr>
    <a:lvl6pPr marL="1947908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FA16522-1AD0-4097-8454-5114D31BD4D8}" type="datetime1">
              <a:rPr lang="fi-FI" smtClean="0"/>
              <a:t>9.6.2024</a:t>
            </a:fld>
            <a:endParaRPr lang="en-US" altLang="zh-CN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5B8CFC-C6C6-4A83-AAA3-6CDCD5EF9CF7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991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express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431998" y="2211710"/>
            <a:ext cx="5796186" cy="144229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431999" y="3795886"/>
            <a:ext cx="5796185" cy="963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389582" indent="0" algn="ctr">
              <a:buNone/>
              <a:defRPr/>
            </a:lvl2pPr>
            <a:lvl3pPr marL="779163" indent="0" algn="ctr">
              <a:buNone/>
              <a:defRPr/>
            </a:lvl3pPr>
            <a:lvl4pPr marL="1168745" indent="0" algn="ctr">
              <a:buNone/>
              <a:defRPr/>
            </a:lvl4pPr>
            <a:lvl5pPr marL="1558326" indent="0" algn="ctr">
              <a:buNone/>
              <a:defRPr/>
            </a:lvl5pPr>
            <a:lvl6pPr marL="1947908" indent="0" algn="ctr">
              <a:buNone/>
              <a:defRPr/>
            </a:lvl6pPr>
            <a:lvl7pPr marL="2337489" indent="0" algn="ctr">
              <a:buNone/>
              <a:defRPr/>
            </a:lvl7pPr>
            <a:lvl8pPr marL="2727071" indent="0" algn="ctr">
              <a:buNone/>
              <a:defRPr/>
            </a:lvl8pPr>
            <a:lvl9pPr marL="3116652" indent="0" algn="ctr">
              <a:buNone/>
              <a:defRPr/>
            </a:lvl9pPr>
          </a:lstStyle>
          <a:p>
            <a:r>
              <a:rPr lang="en-US"/>
              <a:t>Click to edit Master subtitle style </a:t>
            </a:r>
            <a:endParaRPr lang="fi-FI"/>
          </a:p>
        </p:txBody>
      </p:sp>
      <p:grpSp>
        <p:nvGrpSpPr>
          <p:cNvPr id="10" name="Ryhmä 9"/>
          <p:cNvGrpSpPr/>
          <p:nvPr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9CDA5-6BE2-4BED-8CB5-68243AEF15C0}" type="datetime1">
              <a:rPr lang="fi-FI" smtClean="0"/>
              <a:t>9.6.2024</a:t>
            </a:fld>
            <a:endParaRPr lang="fi-FI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>
          <a:xfrm>
            <a:off x="5828606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4C005B-602C-4344-ACAE-E28C9D614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0" name="Ryhmä 9">
            <a:extLst>
              <a:ext uri="{FF2B5EF4-FFF2-40B4-BE49-F238E27FC236}">
                <a16:creationId xmlns:a16="http://schemas.microsoft.com/office/drawing/2014/main" id="{16BF6447-D579-A247-897C-26C9707750FF}"/>
              </a:ext>
            </a:extLst>
          </p:cNvPr>
          <p:cNvGrpSpPr/>
          <p:nvPr userDrawn="1"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D88FEA1C-4880-8642-8C59-AAF8F6AA13C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C43DCD3-7E30-CC49-B94A-770D61BE9FA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2AA17CE7-33C9-1F4C-A220-DDCC3CDBA75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F4F6B700-DBD0-3847-A17B-1EABCAE1416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90C4EBD-8F02-2A4A-B60C-6A65034F67A1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9D00EE8-55D9-C84E-BB10-E94EB628E42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615531E-C75C-C447-A201-ACF1AF41FC7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525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ue">
    <p:bg>
      <p:bgPr>
        <a:solidFill>
          <a:srgbClr val="112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sp>
        <p:nvSpPr>
          <p:cNvPr id="1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Ryhmä 8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83FD07-DB7D-E148-AA87-E4E185024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grpSp>
        <p:nvGrpSpPr>
          <p:cNvPr id="20" name="Ryhmä 8">
            <a:extLst>
              <a:ext uri="{FF2B5EF4-FFF2-40B4-BE49-F238E27FC236}">
                <a16:creationId xmlns:a16="http://schemas.microsoft.com/office/drawing/2014/main" id="{701998B6-8501-174F-97E8-3DE7BF107DB1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E4C7965B-1C1C-8F4B-A806-C7AA5B4FF2B2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B1D947-6E27-0C42-96F2-99DF14C1549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029723DF-3865-2F41-BE99-4A3079B074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6CED702-5633-8240-9594-E93F68EF3D2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37D4E51C-9F0F-F949-875F-FEE689F8E8C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D444AE7C-9EDA-984C-B603-10866673A7B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45AE8DC4-A9E6-6342-8773-DF2B0E19661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322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sp>
        <p:nvSpPr>
          <p:cNvPr id="7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Ryhmä 9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9" name="Ryhmä 1"/>
          <p:cNvGrpSpPr/>
          <p:nvPr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30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6564AF-05CA-4248-B377-CA202B927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grpSp>
        <p:nvGrpSpPr>
          <p:cNvPr id="25" name="Ryhmä 9">
            <a:extLst>
              <a:ext uri="{FF2B5EF4-FFF2-40B4-BE49-F238E27FC236}">
                <a16:creationId xmlns:a16="http://schemas.microsoft.com/office/drawing/2014/main" id="{69715BDE-5894-F045-8796-1F1F937681CE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E8DD59F-176D-FF4E-B7BD-B4BB0E37CD9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53A3221-4AB9-C44F-859E-EDAB470CBA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6917AC6E-CF11-5F49-99FF-EB3D602C09C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38EABA3F-91C2-0B4A-99CC-3380EFFF1F1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168A13A4-D338-3A41-BBC2-DC61ADAD64F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EF86E850-6669-4C47-9CF5-752480D6BF16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550D750F-B26C-AB4E-AA55-A3A405AD3F4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41" name="Ryhmä 1">
            <a:extLst>
              <a:ext uri="{FF2B5EF4-FFF2-40B4-BE49-F238E27FC236}">
                <a16:creationId xmlns:a16="http://schemas.microsoft.com/office/drawing/2014/main" id="{E1946241-531E-5248-A43B-EA01D840F031}"/>
              </a:ext>
            </a:extLst>
          </p:cNvPr>
          <p:cNvGrpSpPr/>
          <p:nvPr userDrawn="1"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83FC62F4-5F16-864A-9743-B5FCA0BC3D6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CEFC13E-C064-364B-82CE-9BC6C9C42E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AutoShape 3">
              <a:extLst>
                <a:ext uri="{FF2B5EF4-FFF2-40B4-BE49-F238E27FC236}">
                  <a16:creationId xmlns:a16="http://schemas.microsoft.com/office/drawing/2014/main" id="{CA48A914-36D1-0B4F-A538-DB4D2CBE1D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D74D0B7-6FEF-F64D-9B0F-84ABC94BE65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A274A143-EF14-4B4F-B2D3-3D486B1F44D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4F481132-D2D5-F444-8B9A-47F8406143E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7D4051D-8520-0841-AB05-88FF9534D9F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39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11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43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32000" y="1221583"/>
            <a:ext cx="3851968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572000" y="1221583"/>
            <a:ext cx="4355999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3"/>
          </p:nvPr>
        </p:nvSpPr>
        <p:spPr>
          <a:xfrm>
            <a:off x="432001" y="1563638"/>
            <a:ext cx="3851967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572000" y="1563638"/>
            <a:ext cx="4355999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91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72000" y="1221583"/>
            <a:ext cx="4355999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432000" y="1221583"/>
            <a:ext cx="3923976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02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641999" y="1221583"/>
            <a:ext cx="2286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432000" y="1221583"/>
            <a:ext cx="5940200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7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804248" y="3003811"/>
            <a:ext cx="2123751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572000" y="1221583"/>
            <a:ext cx="4356000" cy="1674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572000" y="3003811"/>
            <a:ext cx="2124000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6"/>
          </p:nvPr>
        </p:nvSpPr>
        <p:spPr>
          <a:xfrm>
            <a:off x="432001" y="1221583"/>
            <a:ext cx="3851967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57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26072" y="1221583"/>
            <a:ext cx="8280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92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3"/>
          </p:nvPr>
        </p:nvSpPr>
        <p:spPr>
          <a:xfrm>
            <a:off x="215998" y="195486"/>
            <a:ext cx="8712001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media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38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Warm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961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in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DFC261-3E2E-854D-B29B-F7808AA9C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B40DA-97D2-F841-8483-08297773C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3846" y="214296"/>
            <a:ext cx="8048553" cy="486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6890" y="864000"/>
            <a:ext cx="8048553" cy="3375000"/>
          </a:xfrm>
        </p:spPr>
        <p:txBody>
          <a:bodyPr/>
          <a:lstStyle>
            <a:lvl1pPr marL="135731" indent="-135731">
              <a:lnSpc>
                <a:spcPct val="100000"/>
              </a:lnSpc>
              <a:spcBef>
                <a:spcPts val="450"/>
              </a:spcBef>
              <a:defRPr/>
            </a:lvl1pPr>
            <a:lvl2pPr marL="405000" indent="-135000">
              <a:defRPr/>
            </a:lvl2pPr>
            <a:lvl3pPr marL="40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/>
            </a:lvl3pPr>
            <a:lvl4pPr marL="67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>
                <a:latin typeface="ITC Highlander Std Book" pitchFamily="50" charset="0"/>
              </a:defRPr>
            </a:lvl4pPr>
            <a:lvl5pPr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32284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36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Warm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1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11560" y="1116000"/>
            <a:ext cx="7920880" cy="3600000"/>
          </a:xfrm>
        </p:spPr>
        <p:txBody>
          <a:bodyPr>
            <a:normAutofit/>
          </a:bodyPr>
          <a:lstStyle>
            <a:lvl1pPr marL="0" indent="0" algn="ctr">
              <a:buClr>
                <a:schemeClr val="tx2"/>
              </a:buClr>
              <a:buNone/>
              <a:defRPr/>
            </a:lvl1pPr>
            <a:lvl2pPr marL="227256" indent="0" algn="ctr">
              <a:buClr>
                <a:schemeClr val="tx2"/>
              </a:buClr>
              <a:buNone/>
              <a:defRPr/>
            </a:lvl2pPr>
            <a:lvl3pPr marL="459923" indent="0" algn="ctr">
              <a:buClr>
                <a:schemeClr val="tx2"/>
              </a:buClr>
              <a:buNone/>
              <a:defRPr/>
            </a:lvl3pPr>
            <a:lvl4pPr marL="687179" indent="0" algn="ctr">
              <a:buClr>
                <a:schemeClr val="tx2"/>
              </a:buClr>
              <a:buNone/>
              <a:defRPr sz="1400"/>
            </a:lvl4pPr>
            <a:lvl5pPr marL="913081" indent="0" algn="ctr">
              <a:buClr>
                <a:schemeClr val="tx2"/>
              </a:buClr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44000"/>
            <a:ext cx="7920880" cy="82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7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985553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44000"/>
            <a:ext cx="7380359" cy="8279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09948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en-US"/>
              <a:t>Company confidential © Fazer. All rights reserved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5E3F96E3-49E0-442E-AFE6-A80E8118D25F}" type="datetime1">
              <a:rPr lang="fi-FI" smtClean="0"/>
              <a:t>9.6.2024</a:t>
            </a:fld>
            <a:endParaRPr lang="fi-FI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4"/>
          </p:nvPr>
        </p:nvSpPr>
        <p:spPr>
          <a:xfrm>
            <a:off x="432000" y="1116000"/>
            <a:ext cx="7380359" cy="36000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4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lue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1" name="Ryhmä 1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3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329E67-B4F3-C04E-8C0E-CC565D75C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" name="Ryhmä 1">
            <a:extLst>
              <a:ext uri="{FF2B5EF4-FFF2-40B4-BE49-F238E27FC236}">
                <a16:creationId xmlns:a16="http://schemas.microsoft.com/office/drawing/2014/main" id="{5611E65B-5C36-A045-B4F4-514978214122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70BC960-1BA1-FC49-AA52-DBB739D82CF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0185B27-88D3-A543-83E3-7ED2294405F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F549DFCF-9BAA-DB4D-A9F4-20506F1A1B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8F6F86F0-1998-3847-8904-7178584DAC63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5F1694F1-0542-414D-A5F5-24B3DA0FDC3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51BD5015-5FE9-CB41-B952-BC05483CC77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866ACE6-B48A-3C4A-8179-85F37FFC080E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859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Warm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0F944-824F-C942-A014-2AC3265FD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D2D0F1F-7BA6-CB08-4AE2-1A5AEFE5E1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193072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95" imgH="394" progId="TCLayout.ActiveDocument.1">
                  <p:embed/>
                </p:oleObj>
              </mc:Choice>
              <mc:Fallback>
                <p:oleObj name="think-cell Slide" r:id="rId24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2D0F1F-7BA6-CB08-4AE2-1A5AEFE5E1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44000"/>
            <a:ext cx="7553553" cy="8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000" y="4840004"/>
            <a:ext cx="400920" cy="108011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124873"/>
            <a:ext cx="7553553" cy="36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4839606"/>
            <a:ext cx="1063503" cy="1083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 smtClean="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F4ABB726-05D1-4F68-9AE2-B0609B3A0FA5}" type="datetime1">
              <a:rPr lang="fi-FI" smtClean="0"/>
              <a:t>9.6.2024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>
          <a:xfrm>
            <a:off x="5828400" y="4838400"/>
            <a:ext cx="3099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F255A72-3287-BF56-F7D5-150EF5D340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5pPr>
      <a:lvl6pPr marL="38958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6pPr>
      <a:lvl7pPr marL="7791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7pPr>
      <a:lvl8pPr marL="1168745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8pPr>
      <a:lvl9pPr marL="155832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9pPr>
    </p:titleStyle>
    <p:bodyStyle>
      <a:lvl1pPr marL="227256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9923" indent="-232667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687179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913082" indent="-225903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200">
          <a:solidFill>
            <a:schemeClr val="tx1"/>
          </a:solidFill>
          <a:latin typeface="+mn-lt"/>
          <a:ea typeface="+mn-ea"/>
        </a:defRPr>
      </a:lvl4pPr>
      <a:lvl5pPr marL="1147101" indent="-23402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000">
          <a:solidFill>
            <a:schemeClr val="tx1"/>
          </a:solidFill>
          <a:latin typeface="+mn-lt"/>
          <a:ea typeface="+mn-ea"/>
        </a:defRPr>
      </a:lvl5pPr>
      <a:lvl6pPr marL="2142698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6pPr>
      <a:lvl7pPr marL="2532280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7pPr>
      <a:lvl8pPr marL="2921861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8pPr>
      <a:lvl9pPr marL="3311443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8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163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745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326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908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489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071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65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Kuva, joka sisältää kohteen vaate, piha-, henkilö, jalkineet&#10;&#10;Kuvaus luotu automaattisesti">
            <a:extLst>
              <a:ext uri="{FF2B5EF4-FFF2-40B4-BE49-F238E27FC236}">
                <a16:creationId xmlns:a16="http://schemas.microsoft.com/office/drawing/2014/main" id="{9B66B32C-9B32-2188-8C42-F7C2333B9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6"/>
            <a:ext cx="3429000" cy="5143500"/>
          </a:xfrm>
          <a:prstGeom prst="rect">
            <a:avLst/>
          </a:prstGeom>
        </p:spPr>
      </p:pic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C75CFCD-7BCA-4086-5F48-CED009742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854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75CFCD-7BCA-4086-5F48-CED009742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69D7D5-ADEA-4183-A5FB-6DF6D61B8D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59091" y="3464310"/>
            <a:ext cx="1784909" cy="344050"/>
          </a:xfrm>
        </p:spPr>
        <p:txBody>
          <a:bodyPr/>
          <a:lstStyle/>
          <a:p>
            <a:pPr marL="0" indent="0">
              <a:buNone/>
            </a:pPr>
            <a:r>
              <a:rPr lang="en-GB" err="1"/>
              <a:t>Yhteistyössä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B212D-8B5F-4DB9-B152-7CD49A0C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851670"/>
            <a:ext cx="4011850" cy="827999"/>
          </a:xfrm>
        </p:spPr>
        <p:txBody>
          <a:bodyPr vert="horz"/>
          <a:lstStyle/>
          <a:p>
            <a:r>
              <a:rPr lang="en-GB" dirty="0" err="1"/>
              <a:t>Haastetehtävä</a:t>
            </a:r>
            <a:r>
              <a:rPr lang="en-GB" dirty="0"/>
              <a:t>: </a:t>
            </a:r>
            <a:r>
              <a:rPr lang="sv-SE" dirty="0" err="1">
                <a:effectLst/>
                <a:ea typeface="Aptos" panose="020B0004020202020204" pitchFamily="34" charset="0"/>
              </a:rPr>
              <a:t>Innovatiivinen</a:t>
            </a:r>
            <a:r>
              <a:rPr lang="sv-SE" dirty="0">
                <a:effectLst/>
                <a:ea typeface="Aptos" panose="020B0004020202020204" pitchFamily="34" charset="0"/>
              </a:rPr>
              <a:t> </a:t>
            </a:r>
            <a:r>
              <a:rPr lang="sv-SE" dirty="0" err="1">
                <a:effectLst/>
                <a:ea typeface="Aptos" panose="020B0004020202020204" pitchFamily="34" charset="0"/>
              </a:rPr>
              <a:t>lajitteluohje</a:t>
            </a:r>
            <a:r>
              <a:rPr lang="sv-SE" dirty="0">
                <a:effectLst/>
              </a:rPr>
              <a:t> 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1E648F3-7607-F682-4A22-EAF76160C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9C3E538-BC8C-BF47-969D-1ED84361E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853" y="4659982"/>
            <a:ext cx="1152128" cy="3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piha-, vaate, Jätesäiliö, henkilö&#10;&#10;Kuvaus luotu automaattisesti">
            <a:extLst>
              <a:ext uri="{FF2B5EF4-FFF2-40B4-BE49-F238E27FC236}">
                <a16:creationId xmlns:a16="http://schemas.microsoft.com/office/drawing/2014/main" id="{A20EF0CA-0CB3-88DF-80C6-17616FFCC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239"/>
            <a:ext cx="3429670" cy="51435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482F5C4A-E783-4365-8E29-D68FD28D34B1}"/>
              </a:ext>
            </a:extLst>
          </p:cNvPr>
          <p:cNvSpPr/>
          <p:nvPr/>
        </p:nvSpPr>
        <p:spPr bwMode="auto">
          <a:xfrm>
            <a:off x="4000438" y="771550"/>
            <a:ext cx="4101942" cy="33369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>
              <a:buNone/>
            </a:pPr>
            <a:r>
              <a:rPr lang="fi-FI" dirty="0"/>
              <a:t>Ensimmäinen tehtävä koostuu kahdesta osasta.</a:t>
            </a:r>
          </a:p>
          <a:p>
            <a:pPr algn="l">
              <a:buNone/>
            </a:pPr>
            <a:endParaRPr lang="fi-FI" dirty="0"/>
          </a:p>
          <a:p>
            <a:pPr algn="l">
              <a:buNone/>
            </a:pPr>
            <a:r>
              <a:rPr lang="fi-FI" b="1" dirty="0"/>
              <a:t>Ensimmäisessä osassa </a:t>
            </a:r>
            <a:r>
              <a:rPr lang="fi-FI" dirty="0"/>
              <a:t>oppilaat osallistuvat kodin käytettyjen kartonkipakkausten* kierrättämiseen. </a:t>
            </a:r>
          </a:p>
          <a:p>
            <a:pPr algn="l">
              <a:buNone/>
            </a:pPr>
            <a:endParaRPr lang="fi-FI" dirty="0"/>
          </a:p>
          <a:p>
            <a:pPr algn="l">
              <a:buNone/>
            </a:pPr>
            <a:r>
              <a:rPr lang="fi-FI" b="1" dirty="0"/>
              <a:t>Toisessa osassa </a:t>
            </a:r>
            <a:r>
              <a:rPr lang="fi-FI" dirty="0"/>
              <a:t>luokan tulee suunnitella uusi lajitteluohje kartonkipakkauksille.</a:t>
            </a:r>
          </a:p>
          <a:p>
            <a:pPr algn="l">
              <a:buNone/>
            </a:pPr>
            <a:endParaRPr lang="fi-FI" dirty="0"/>
          </a:p>
          <a:p>
            <a:pPr algn="l">
              <a:buNone/>
            </a:pPr>
            <a:r>
              <a:rPr lang="fi-FI" sz="1100" dirty="0"/>
              <a:t>* Kartonkipakkaus on pakkaus mm. maidolle, tuoremehulle, jugurtille, kermalle, tomaattimurskalle ja kaurajuomalle.</a:t>
            </a:r>
            <a:endParaRPr lang="sv-S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1EF7CBC-4557-F746-9A79-C1DCACC43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3" name="Kuva 2" descr="Kuva, joka sisältää kohteen logo, Fontti, Grafiikka, symboli&#10;&#10;Kuvaus luotu automaattisesti">
            <a:extLst>
              <a:ext uri="{FF2B5EF4-FFF2-40B4-BE49-F238E27FC236}">
                <a16:creationId xmlns:a16="http://schemas.microsoft.com/office/drawing/2014/main" id="{C939DC77-3D2C-A050-890B-4DC8D3CD0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1" y="3811861"/>
            <a:ext cx="1331640" cy="133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8050" y="869785"/>
            <a:ext cx="4266475" cy="3403929"/>
          </a:xfrm>
        </p:spPr>
        <p:txBody>
          <a:bodyPr/>
          <a:lstStyle/>
          <a:p>
            <a:pPr marL="0" indent="0">
              <a:buNone/>
            </a:pPr>
            <a:r>
              <a:rPr lang="fi-FI" b="1" dirty="0">
                <a:latin typeface="Arial" panose="020B0604020202020204" pitchFamily="34" charset="0"/>
                <a:cs typeface="Arial" panose="020B0604020202020204" pitchFamily="34" charset="0"/>
              </a:rPr>
              <a:t>Laadi uusi lajitteluohje kartonkipakkauksille</a:t>
            </a:r>
          </a:p>
          <a:p>
            <a:pPr marL="0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Luokallanne on nyt mahdollisuus vaikuttaa kartonkipakkausten lajitteluohjeen ulkonäköön!</a:t>
            </a:r>
          </a:p>
          <a:p>
            <a:pPr marL="0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Miltä ohjeiden tulisi teidän mielestä näyttää, jotta oikeaoppinen lajittelu olisi helppoa?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Mitä tietoja tarvitaan?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Tuleeko ohjeen sisältää pelkästään tekstiä?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Entäs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kuvia?</a:t>
            </a:r>
          </a:p>
          <a:p>
            <a:pPr marL="0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Pakkausten oikeaoppisen lajittelun pitää olla helppoa!</a:t>
            </a:r>
          </a:p>
          <a:p>
            <a:pPr marL="0" indent="0">
              <a:buNone/>
            </a:pPr>
            <a:endParaRPr lang="sv-SE" sz="1600" dirty="0">
              <a:solidFill>
                <a:srgbClr val="363636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57894"/>
            <a:ext cx="1152128" cy="3200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E130FC-34B2-F704-9BB0-7261E72BE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12" name="Kuva 11" descr="Kuva, joka sisältää kohteen teksti, vaate, käsiala, henkilö&#10;&#10;Kuvaus luotu automaattisesti">
            <a:extLst>
              <a:ext uri="{FF2B5EF4-FFF2-40B4-BE49-F238E27FC236}">
                <a16:creationId xmlns:a16="http://schemas.microsoft.com/office/drawing/2014/main" id="{CDAB282C-38B8-FDE3-04DB-41A784079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216" y="26342"/>
            <a:ext cx="2555777" cy="3833666"/>
          </a:xfrm>
          <a:prstGeom prst="rect">
            <a:avLst/>
          </a:prstGeom>
        </p:spPr>
      </p:pic>
      <p:pic>
        <p:nvPicPr>
          <p:cNvPr id="6" name="Kuva 5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1A49E533-F155-D21E-E4FC-0096963FE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5267">
            <a:off x="5109441" y="1709951"/>
            <a:ext cx="2220588" cy="314848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459CD53-DA25-EC9C-C3B1-7FDA69DD66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78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BFE9A7-A37F-0B4D-94F2-F6B10B6D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Esimerkkejä</a:t>
            </a:r>
            <a:r>
              <a:rPr lang="sv-SE"/>
              <a:t> </a:t>
            </a:r>
            <a:r>
              <a:rPr lang="sv-SE" err="1"/>
              <a:t>aikaisemmilta</a:t>
            </a:r>
            <a:r>
              <a:rPr lang="sv-SE"/>
              <a:t> </a:t>
            </a:r>
            <a:r>
              <a:rPr lang="sv-SE" err="1"/>
              <a:t>kilpailukausilta</a:t>
            </a:r>
            <a:r>
              <a:rPr lang="sv-SE"/>
              <a:t>: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52C2F66-6F31-A64B-B6F1-6D68CAEBA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11217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B25C866-53DE-CFCB-B230-363E24EC9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8" name="Kuva 7" descr="Kuva, joka sisältää kohteen teksti, puu, piha-, kuvakaappaus&#10;&#10;Kuvaus luotu automaattisesti">
            <a:extLst>
              <a:ext uri="{FF2B5EF4-FFF2-40B4-BE49-F238E27FC236}">
                <a16:creationId xmlns:a16="http://schemas.microsoft.com/office/drawing/2014/main" id="{D40E73C0-8D7E-F172-DDB4-9FC72A488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790632"/>
            <a:ext cx="3903188" cy="2927391"/>
          </a:xfrm>
          <a:prstGeom prst="rect">
            <a:avLst/>
          </a:prstGeom>
        </p:spPr>
      </p:pic>
      <p:pic>
        <p:nvPicPr>
          <p:cNvPr id="10" name="Bildobjekt 9" descr="En bild som visar klädsel, leende, ballong, person&#10;&#10;Automatiskt genererad beskrivning">
            <a:extLst>
              <a:ext uri="{FF2B5EF4-FFF2-40B4-BE49-F238E27FC236}">
                <a16:creationId xmlns:a16="http://schemas.microsoft.com/office/drawing/2014/main" id="{E50CFF14-23E8-7746-C0E2-FF6D22CC2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590" y="790632"/>
            <a:ext cx="2133948" cy="3200923"/>
          </a:xfrm>
          <a:prstGeom prst="rect">
            <a:avLst/>
          </a:prstGeom>
        </p:spPr>
      </p:pic>
      <p:pic>
        <p:nvPicPr>
          <p:cNvPr id="11" name="Kuva 10" descr="Kuva, joka sisältää kohteen piha-, taivas, teksti, pilvi&#10;&#10;Kuvaus luotu automaattisesti">
            <a:extLst>
              <a:ext uri="{FF2B5EF4-FFF2-40B4-BE49-F238E27FC236}">
                <a16:creationId xmlns:a16="http://schemas.microsoft.com/office/drawing/2014/main" id="{30FA09A1-C0FB-86BC-82BC-FEFC3337B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550" y="1635646"/>
            <a:ext cx="3037358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6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E1FEB01-8986-9DBD-D4CE-135DC60AE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446115"/>
            <a:ext cx="3888432" cy="4032448"/>
          </a:xfrm>
        </p:spPr>
        <p:txBody>
          <a:bodyPr/>
          <a:lstStyle/>
          <a:p>
            <a:pPr marL="731" indent="0">
              <a:buNone/>
            </a:pPr>
            <a:r>
              <a:rPr lang="sv-SE" b="1" dirty="0" err="1">
                <a:latin typeface="Arial" panose="020B0604020202020204" pitchFamily="34" charset="0"/>
                <a:cs typeface="Arial" panose="020B0604020202020204" pitchFamily="34" charset="0"/>
              </a:rPr>
              <a:t>Toimikaa</a:t>
            </a:r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dirty="0" err="1">
                <a:latin typeface="Arial" panose="020B0604020202020204" pitchFamily="34" charset="0"/>
                <a:cs typeface="Arial" panose="020B0604020202020204" pitchFamily="34" charset="0"/>
              </a:rPr>
              <a:t>näin</a:t>
            </a:r>
            <a:endParaRPr lang="sv-S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Kukin luokka voi osallistua enintään kolmella kilpailuehdotuksella.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Laittakaa kilpailuehdotuksenne vierekkäin ja ottakaa niistä YKSI kuva. </a:t>
            </a:r>
            <a:b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Ladatkaa kuva Omat Sivut -osioon. </a:t>
            </a:r>
          </a:p>
          <a:p>
            <a:pPr marL="731" indent="0">
              <a:buNone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Rekisteröi haastetehtävä </a:t>
            </a:r>
            <a:r>
              <a:rPr lang="fi-FI" sz="1600" b="1" dirty="0">
                <a:latin typeface="Arial" panose="020B0604020202020204" pitchFamily="34" charset="0"/>
                <a:cs typeface="Arial" panose="020B0604020202020204" pitchFamily="34" charset="0"/>
              </a:rPr>
              <a:t>viimeistään 17.3.2025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. Jokainen suoritettu haaste vastaa arpaa arvonnassa, jossa arvotaan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voittjaja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 kilpailun päätteeksi.</a:t>
            </a:r>
            <a:endParaRPr lang="sv-SE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endParaRPr lang="sv-SE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EDB238C-988A-DD44-8CFE-4852451B9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605341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3E0871E-3369-A3FD-694A-5EBB297E1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332" y="3808360"/>
            <a:ext cx="1329043" cy="133514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6C30D9B-441F-5659-A2EA-1EB4F97131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39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Kuva, joka sisältää kohteen vaate, henkilö, piha-, taapero&#10;&#10;Kuvaus luotu automaattisesti">
            <a:extLst>
              <a:ext uri="{FF2B5EF4-FFF2-40B4-BE49-F238E27FC236}">
                <a16:creationId xmlns:a16="http://schemas.microsoft.com/office/drawing/2014/main" id="{7785997E-6E1D-2A15-86E7-F6F3FA579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 bwMode="auto">
          <a:xfrm>
            <a:off x="5004048" y="615677"/>
            <a:ext cx="3312368" cy="31082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buFont typeface="+mj-lt"/>
              <a:buAutoNum type="arabicPeriod"/>
            </a:pPr>
            <a:endParaRPr lang="sv-SE" sz="120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4515966"/>
            <a:ext cx="1152128" cy="3200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E130FC-34B2-F704-9BB0-7261E72BE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68028D1-EE56-B723-B33F-C5BF7C340488}"/>
              </a:ext>
            </a:extLst>
          </p:cNvPr>
          <p:cNvSpPr txBox="1"/>
          <p:nvPr/>
        </p:nvSpPr>
        <p:spPr>
          <a:xfrm>
            <a:off x="3584422" y="332828"/>
            <a:ext cx="4893151" cy="4244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i-FI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Mahdollisuus voittaa lisäpalkintona lajitteluohjeen painatus</a:t>
            </a:r>
            <a:endParaRPr lang="sv-SE" sz="18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31" indent="0" algn="l">
              <a:buNone/>
            </a:pPr>
            <a:endParaRPr lang="sv-S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fi-FI" sz="1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Haluatteko, että lajitteluohjeenne painatetaan ja sijoitetaan nähtäväksi koulunne lähellä sijaitsevaan kierrätyspisteeseen? </a:t>
            </a:r>
          </a:p>
          <a:p>
            <a:pPr algn="l">
              <a:buNone/>
            </a:pPr>
            <a:endParaRPr lang="fi-FI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fi-FI" sz="1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Siinä tapauksessa teidän tulee rekisteröidä ehdotuksenne Minun sivut osiossa </a:t>
            </a:r>
            <a:r>
              <a:rPr lang="fi-FI" sz="16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viimeistään 17 maaliskuuta. </a:t>
            </a:r>
            <a:r>
              <a:rPr lang="fi-FI" sz="16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Tuomaristo, joka koostuu Tetra Pakin ja Ringin edustajista valitsee kolme voittajaa luokista 1-3 ja kolme voittajaa luokista 4-6. </a:t>
            </a:r>
          </a:p>
          <a:p>
            <a:pPr algn="l">
              <a:buNone/>
            </a:pPr>
            <a:endParaRPr lang="fi-FI" sz="1600" i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buNone/>
            </a:pPr>
            <a:r>
              <a:rPr lang="fi-FI" sz="1600" i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Säästäkää alkuperäiset ehdotuksenne, jos sattuisitte olemaan yksi voittajista! Voittajaehdotukset tulee lähettää postitse painatusta varten. </a:t>
            </a:r>
            <a:endParaRPr lang="sv-SE" sz="1600" i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3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6E052062-ED9E-344C-9AD0-1F3D689C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28750"/>
            <a:ext cx="4954258" cy="486000"/>
          </a:xfrm>
        </p:spPr>
        <p:txBody>
          <a:bodyPr/>
          <a:lstStyle/>
          <a:p>
            <a:pPr algn="ctr"/>
            <a:r>
              <a:rPr lang="sv-SE" sz="3200" err="1">
                <a:latin typeface="Arial" panose="020B0604020202020204" pitchFamily="34" charset="0"/>
                <a:cs typeface="Arial" panose="020B0604020202020204" pitchFamily="34" charset="0"/>
              </a:rPr>
              <a:t>Onnea</a:t>
            </a:r>
            <a:r>
              <a:rPr lang="sv-SE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err="1">
                <a:latin typeface="Arial" panose="020B0604020202020204" pitchFamily="34" charset="0"/>
                <a:cs typeface="Arial" panose="020B0604020202020204" pitchFamily="34" charset="0"/>
              </a:rPr>
              <a:t>kisaan</a:t>
            </a:r>
            <a:r>
              <a:rPr lang="sv-SE" sz="320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AD49D6E-547C-A14C-B564-649A81C6B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29" y="4587974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F8825F4-47A3-430F-4825-2EE6DC4F1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097" y="3808360"/>
            <a:ext cx="1329043" cy="1335140"/>
          </a:xfrm>
          <a:prstGeom prst="rect">
            <a:avLst/>
          </a:prstGeom>
        </p:spPr>
      </p:pic>
      <p:pic>
        <p:nvPicPr>
          <p:cNvPr id="7" name="Bildobjekt 6" descr="En bild som visar klädsel, fotbeklädnader, utomhus, person&#10;&#10;Automatiskt genererad beskrivning">
            <a:extLst>
              <a:ext uri="{FF2B5EF4-FFF2-40B4-BE49-F238E27FC236}">
                <a16:creationId xmlns:a16="http://schemas.microsoft.com/office/drawing/2014/main" id="{742BB1F0-CC37-D0AE-8966-77C8F57F3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095" y="0"/>
            <a:ext cx="4204905" cy="51435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AD6465C-252D-965B-C21C-425200E329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6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azer_template_012020">
  <a:themeElements>
    <a:clrScheme name="Custom 17">
      <a:dk1>
        <a:srgbClr val="15246B"/>
      </a:dk1>
      <a:lt1>
        <a:srgbClr val="FFFFFF"/>
      </a:lt1>
      <a:dk2>
        <a:srgbClr val="CAA977"/>
      </a:dk2>
      <a:lt2>
        <a:srgbClr val="CA0F7B"/>
      </a:lt2>
      <a:accent1>
        <a:srgbClr val="15246A"/>
      </a:accent1>
      <a:accent2>
        <a:srgbClr val="C9A877"/>
      </a:accent2>
      <a:accent3>
        <a:srgbClr val="E9DAB9"/>
      </a:accent3>
      <a:accent4>
        <a:srgbClr val="82C1C9"/>
      </a:accent4>
      <a:accent5>
        <a:srgbClr val="F3C35D"/>
      </a:accent5>
      <a:accent6>
        <a:srgbClr val="457168"/>
      </a:accent6>
      <a:hlink>
        <a:srgbClr val="B8DA95"/>
      </a:hlink>
      <a:folHlink>
        <a:srgbClr val="2478B6"/>
      </a:folHlink>
    </a:clrScheme>
    <a:fontScheme name="5. General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None/>
          <a:tabLst/>
          <a:defRPr kumimoji="0" sz="1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noFill/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buNone/>
          <a:defRPr dirty="0" smtClean="0"/>
        </a:defPPr>
      </a:lstStyle>
    </a:txDef>
  </a:objectDefaults>
  <a:extraClrSchemeLst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5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6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003082"/>
        </a:accent1>
        <a:accent2>
          <a:srgbClr val="4799B6"/>
        </a:accent2>
        <a:accent3>
          <a:srgbClr val="FFFFFF"/>
        </a:accent3>
        <a:accent4>
          <a:srgbClr val="00276E"/>
        </a:accent4>
        <a:accent5>
          <a:srgbClr val="AAADC1"/>
        </a:accent5>
        <a:accent6>
          <a:srgbClr val="3F8AA5"/>
        </a:accent6>
        <a:hlink>
          <a:srgbClr val="BB520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_012020" id="{F8A033E2-6EF7-3041-86EF-21C030848271}" vid="{B79BA3F1-E9D6-044D-9CBE-4CF25D7FCB98}"/>
    </a:ext>
  </a:ext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3CCFA9C254E7642B58BC538BABBF752" ma:contentTypeVersion="12" ma:contentTypeDescription="Luo uusi asiakirja." ma:contentTypeScope="" ma:versionID="3f8c9c507ef93fd1692bc0d70170c562">
  <xsd:schema xmlns:xsd="http://www.w3.org/2001/XMLSchema" xmlns:xs="http://www.w3.org/2001/XMLSchema" xmlns:p="http://schemas.microsoft.com/office/2006/metadata/properties" xmlns:ns2="4c7d9893-b9b9-4b22-8550-5fbed3ee38c7" xmlns:ns3="a37db001-4657-4784-b29c-1a430f0902f7" targetNamespace="http://schemas.microsoft.com/office/2006/metadata/properties" ma:root="true" ma:fieldsID="2ee1b12288291395193420c3d8ae8253" ns2:_="" ns3:_="">
    <xsd:import namespace="4c7d9893-b9b9-4b22-8550-5fbed3ee38c7"/>
    <xsd:import namespace="a37db001-4657-4784-b29c-1a430f0902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9893-b9b9-4b22-8550-5fbed3ee38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da027efc-e661-46dd-ba2c-828b1da82c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7db001-4657-4784-b29c-1a430f0902f7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27aed86-fd44-4ec6-aff5-c41360955081}" ma:internalName="TaxCatchAll" ma:showField="CatchAllData" ma:web="a37db001-4657-4784-b29c-1a430f0902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9893-b9b9-4b22-8550-5fbed3ee38c7">
      <Terms xmlns="http://schemas.microsoft.com/office/infopath/2007/PartnerControls"/>
    </lcf76f155ced4ddcb4097134ff3c332f>
    <TaxCatchAll xmlns="a37db001-4657-4784-b29c-1a430f0902f7" xsi:nil="true"/>
  </documentManagement>
</p:properties>
</file>

<file path=customXml/itemProps1.xml><?xml version="1.0" encoding="utf-8"?>
<ds:datastoreItem xmlns:ds="http://schemas.openxmlformats.org/officeDocument/2006/customXml" ds:itemID="{6DB8BB32-4046-4A51-A7E3-BF9DF5BCF1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d9893-b9b9-4b22-8550-5fbed3ee38c7"/>
    <ds:schemaRef ds:uri="a37db001-4657-4784-b29c-1a430f0902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C2B82C-1395-4C28-9EA9-597EF30FBB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841337-5F41-40DC-9D37-FDD7E86FEB99}">
  <ds:schemaRefs>
    <ds:schemaRef ds:uri="http://purl.org/dc/elements/1.1/"/>
    <ds:schemaRef ds:uri="http://schemas.microsoft.com/office/infopath/2007/PartnerControls"/>
    <ds:schemaRef ds:uri="a37db001-4657-4784-b29c-1a430f0902f7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4c7d9893-b9b9-4b22-8550-5fbed3ee38c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Fazer_wide_screen</Template>
  <TotalTime>73</TotalTime>
  <Words>227</Words>
  <Application>Microsoft Macintosh PowerPoint</Application>
  <PresentationFormat>Bildspel på skärmen (16:9)</PresentationFormat>
  <Paragraphs>30</Paragraphs>
  <Slides>7</Slides>
  <Notes>1</Notes>
  <HiddenSlides>0</HiddenSlides>
  <MMClips>0</MMClips>
  <ScaleCrop>false</ScaleCrop>
  <HeadingPairs>
    <vt:vector size="8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5" baseType="lpstr">
      <vt:lpstr>Aptos</vt:lpstr>
      <vt:lpstr>Arial</vt:lpstr>
      <vt:lpstr>Helvetica</vt:lpstr>
      <vt:lpstr>ITC Highlander Std Book</vt:lpstr>
      <vt:lpstr>Times</vt:lpstr>
      <vt:lpstr>Times New Roman</vt:lpstr>
      <vt:lpstr>Fazer_template_012020</vt:lpstr>
      <vt:lpstr>think-cell Slide</vt:lpstr>
      <vt:lpstr>Haastetehtävä: Innovatiivinen lajitteluohje </vt:lpstr>
      <vt:lpstr>PowerPoint-presentation</vt:lpstr>
      <vt:lpstr>PowerPoint-presentation</vt:lpstr>
      <vt:lpstr>Esimerkkejä aikaisemmilta kilpailukausilta:</vt:lpstr>
      <vt:lpstr>PowerPoint-presentation</vt:lpstr>
      <vt:lpstr>PowerPoint-presentation</vt:lpstr>
      <vt:lpstr>Onnea kisaan!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Brummer Susanna</dc:creator>
  <cp:lastModifiedBy>helen</cp:lastModifiedBy>
  <cp:revision>15</cp:revision>
  <dcterms:created xsi:type="dcterms:W3CDTF">2020-08-03T06:03:57Z</dcterms:created>
  <dcterms:modified xsi:type="dcterms:W3CDTF">2024-06-09T12:37:41Z</dcterms:modified>
  <cp:category>Fazer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0x010100F3CCFA9C254E7642B58BC538BABBF752</vt:lpwstr>
  </property>
  <property fmtid="{D5CDD505-2E9C-101B-9397-08002B2CF9AE}" pid="3" name="MediaServiceImageTags">
    <vt:lpwstr/>
  </property>
</Properties>
</file>