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83" r:id="rId6"/>
    <p:sldId id="278" r:id="rId7"/>
    <p:sldId id="279" r:id="rId8"/>
    <p:sldId id="284" r:id="rId9"/>
    <p:sldId id="260" r:id="rId10"/>
    <p:sldId id="261" r:id="rId11"/>
    <p:sldId id="262" r:id="rId12"/>
    <p:sldId id="263" r:id="rId13"/>
    <p:sldId id="264" r:id="rId14"/>
    <p:sldId id="265" r:id="rId15"/>
    <p:sldId id="266" r:id="rId16"/>
    <p:sldId id="280" r:id="rId17"/>
    <p:sldId id="277" r:id="rId18"/>
    <p:sldId id="268" r:id="rId19"/>
    <p:sldId id="271" r:id="rId20"/>
    <p:sldId id="285" r:id="rId21"/>
    <p:sldId id="286" r:id="rId22"/>
    <p:sldId id="275" r:id="rId23"/>
    <p:sldId id="281" r:id="rId24"/>
    <p:sldId id="282" r:id="rId25"/>
    <p:sldId id="276" r:id="rId26"/>
    <p:sldId id="287"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83"/>
            <p14:sldId id="278"/>
            <p14:sldId id="279"/>
            <p14:sldId id="284"/>
            <p14:sldId id="260"/>
            <p14:sldId id="261"/>
            <p14:sldId id="262"/>
            <p14:sldId id="263"/>
            <p14:sldId id="264"/>
            <p14:sldId id="265"/>
            <p14:sldId id="266"/>
            <p14:sldId id="280"/>
            <p14:sldId id="277"/>
            <p14:sldId id="268"/>
            <p14:sldId id="271"/>
            <p14:sldId id="285"/>
            <p14:sldId id="286"/>
            <p14:sldId id="275"/>
            <p14:sldId id="281"/>
            <p14:sldId id="282"/>
            <p14:sldId id="276"/>
            <p14:sldId id="287"/>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1" autoAdjust="0"/>
    <p:restoredTop sz="76803" autoAdjust="0"/>
  </p:normalViewPr>
  <p:slideViewPr>
    <p:cSldViewPr snapToGrid="0" snapToObjects="1" showGuides="1">
      <p:cViewPr varScale="1">
        <p:scale>
          <a:sx n="97" d="100"/>
          <a:sy n="97" d="100"/>
        </p:scale>
        <p:origin x="2128"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2024-12-02</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12/2/24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nfo@kartonkikilpailu.f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Kartonkipakkausten kierrätysprosessissa liuotetaan kartonki veteen ja sekoitetaan, jotta kartonkikuidut irtoavat muovista. Tämän jälkeen kuidut voidaan kerätä talteen ja valmistaa niistä uusia tuotteita.</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Se toimii tehosekoittimen lailla, vaikka on paljon isompi. Siihen laitetaan pakkauksia ja lopputuloksena saadaan kartonkia ja muovia.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b="1" dirty="0">
                <a:effectLst/>
                <a:latin typeface="Aptos" panose="020B0004020202020204" pitchFamily="34" charset="0"/>
                <a:ea typeface="Aptos" panose="020B0004020202020204" pitchFamily="34" charset="0"/>
                <a:cs typeface="Aptos" panose="020B0004020202020204" pitchFamily="34" charset="0"/>
              </a:rPr>
              <a:t>Katsokaa myös Powerpoint esitys ”Kartonkipakkauksen elinkaari” Kartonkikilpailun materiaalipankista.</a:t>
            </a:r>
            <a:r>
              <a:rPr lang="fi-FI" sz="1800" dirty="0">
                <a:effectLst/>
                <a:latin typeface="Aptos" panose="020B0004020202020204" pitchFamily="34" charset="0"/>
                <a:ea typeface="Aptos" panose="020B0004020202020204" pitchFamily="34" charset="0"/>
                <a:cs typeface="Aptos" panose="020B0004020202020204" pitchFamily="34" charset="0"/>
              </a:rPr>
              <a:t> Lapset/oppilaat voivat miettiä miten he itse voivat vaikuttaa kierrätysasteeseen. He voivat kierrättää esim. muropakkauksia, pizzalaatikoita, tai pastapakkauksia. Maito- ja mehupakkaukset valmistetaan aina uusista, käyttämättömistä kuiduista, joten on tärkeää, että käytetyt pakkaukset palautetaan kierrätykseen – jotta niistä voidaan valmistaa uusia tuotteita. Kartonkipakkaukset valmistetaan korkealaatuisesta kuidusta ja on siksi erittäin arvokas raaka-aine.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fi-FI" sz="1800" b="1" i="1" dirty="0">
                <a:effectLst/>
                <a:latin typeface="Aptos" panose="020B0004020202020204" pitchFamily="34" charset="0"/>
                <a:ea typeface="Aptos" panose="020B0004020202020204" pitchFamily="34" charset="0"/>
                <a:cs typeface="Aptos" panose="020B0004020202020204" pitchFamily="34" charset="0"/>
              </a:rPr>
              <a:t>Monet kartonkipakkaukset palautetaan kierrätykseen*, mutta eivät kaikki.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Miksi se on niin? Tahmeaa? Haisee pahalle? Asenne? Mitä asialle voidaan tehdä? Miten voimme parantaa? </a:t>
            </a:r>
          </a:p>
          <a:p>
            <a:r>
              <a:rPr lang="sv-SE" sz="1200" kern="1200" dirty="0">
                <a:solidFill>
                  <a:schemeClr val="tx1"/>
                </a:solidFill>
                <a:effectLst/>
                <a:latin typeface="+mn-lt"/>
                <a:ea typeface="+mn-ea"/>
                <a:cs typeface="+mn-cs"/>
              </a:rPr>
              <a:t> </a:t>
            </a:r>
          </a:p>
          <a:p>
            <a:r>
              <a:rPr lang="fi-FI" sz="1800" b="1" dirty="0">
                <a:effectLst/>
                <a:latin typeface="Aptos" panose="020B0004020202020204" pitchFamily="34" charset="0"/>
                <a:ea typeface="Aptos" panose="020B0004020202020204" pitchFamily="34" charset="0"/>
                <a:cs typeface="Aptos" panose="020B0004020202020204" pitchFamily="34" charset="0"/>
              </a:rPr>
              <a:t>Paperipakkauksia kerätään enemmän kuin kartonkipakkauksia,</a:t>
            </a:r>
            <a:r>
              <a:rPr lang="fi-FI" sz="1800" dirty="0">
                <a:effectLst/>
                <a:latin typeface="Aptos" panose="020B0004020202020204" pitchFamily="34" charset="0"/>
                <a:ea typeface="Aptos" panose="020B0004020202020204" pitchFamily="34" charset="0"/>
                <a:cs typeface="Aptos" panose="020B0004020202020204" pitchFamily="34" charset="0"/>
              </a:rPr>
              <a:t> mikä pääasiassa johtuu siitä, että yritykset käyttävät paljon paperipakkauksia, koska heidän on helpompi toimittaa isoja määriä kevyitä pakkauksia oikeaan paikkaan ja he tietävät, että materiaalien kierrättäminen on tärkeää. Kotitalouksissa kaikki eivät tunnista kierrätyksen tärkeyttä, eivätkä kaikki edes tiedä, että myös kartonkipakkauksia tulisi kierrättää.</a:t>
            </a:r>
            <a:endParaRPr lang="sv-SE" sz="1800" dirty="0">
              <a:effectLst/>
              <a:latin typeface="Aptos" panose="020B0004020202020204" pitchFamily="34" charset="0"/>
              <a:ea typeface="Aptos" panose="020B0004020202020204" pitchFamily="34" charset="0"/>
              <a:cs typeface="Aptos" panose="020B0004020202020204" pitchFamily="34" charset="0"/>
            </a:endParaRPr>
          </a:p>
          <a:p>
            <a:endParaRPr lang="sv-SE" sz="1200" kern="1200" dirty="0">
              <a:solidFill>
                <a:schemeClr val="tx1"/>
              </a:solidFill>
              <a:effectLst/>
              <a:latin typeface="+mn-lt"/>
              <a:ea typeface="+mn-ea"/>
              <a:cs typeface="+mn-cs"/>
            </a:endParaRPr>
          </a:p>
          <a:p>
            <a:r>
              <a:rPr lang="fi-FI" sz="1800" i="1" dirty="0">
                <a:effectLst/>
                <a:latin typeface="Aptos" panose="020B0004020202020204" pitchFamily="34" charset="0"/>
                <a:ea typeface="Aptos" panose="020B0004020202020204" pitchFamily="34" charset="0"/>
                <a:cs typeface="Aptos" panose="020B0004020202020204" pitchFamily="34" charset="0"/>
              </a:rPr>
              <a:t>*Kartonkipakkausten kierrätys edellyttää, sille sopivaa infrastruktuuria.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97650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26716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sv-SE" b="1" dirty="0" err="1"/>
              <a:t>Kartonikilpailu</a:t>
            </a:r>
            <a:r>
              <a:rPr lang="sv-SE" b="1" baseline="0" dirty="0"/>
              <a:t> 2024/2025:</a:t>
            </a:r>
          </a:p>
          <a:p>
            <a:r>
              <a:rPr lang="sv-SE" sz="1200" b="0" kern="1200" dirty="0" err="1">
                <a:solidFill>
                  <a:schemeClr val="tx1"/>
                </a:solidFill>
                <a:effectLst/>
                <a:latin typeface="+mn-lt"/>
                <a:ea typeface="+mn-ea"/>
                <a:cs typeface="+mn-cs"/>
              </a:rPr>
              <a:t>Ottakaa</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haaste</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vastaan</a:t>
            </a:r>
            <a:r>
              <a:rPr lang="sv-SE" sz="1200" b="0" kern="1200" baseline="0" dirty="0">
                <a:solidFill>
                  <a:schemeClr val="tx1"/>
                </a:solidFill>
                <a:effectLst/>
                <a:latin typeface="+mn-lt"/>
                <a:ea typeface="+mn-ea"/>
                <a:cs typeface="+mn-cs"/>
              </a:rPr>
              <a:t> ja </a:t>
            </a:r>
            <a:r>
              <a:rPr lang="sv-SE" sz="1200" b="0" kern="1200" baseline="0" dirty="0" err="1">
                <a:solidFill>
                  <a:schemeClr val="tx1"/>
                </a:solidFill>
                <a:effectLst/>
                <a:latin typeface="+mn-lt"/>
                <a:ea typeface="+mn-ea"/>
                <a:cs typeface="+mn-cs"/>
              </a:rPr>
              <a:t>osallistukaa</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kilpailuun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kartonkipakkausten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kierrättämisen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lisäämiseksi</a:t>
            </a:r>
            <a:r>
              <a:rPr lang="sv-SE" sz="1200" b="0" kern="1200" baseline="0" dirty="0">
                <a:solidFill>
                  <a:schemeClr val="tx1"/>
                </a:solidFill>
                <a:effectLst/>
                <a:latin typeface="+mn-lt"/>
                <a:ea typeface="+mn-ea"/>
                <a:cs typeface="+mn-cs"/>
              </a:rPr>
              <a:t>!</a:t>
            </a:r>
          </a:p>
          <a:p>
            <a:r>
              <a:rPr lang="sv-SE" sz="1200" b="0" i="1" kern="1200" dirty="0" err="1">
                <a:solidFill>
                  <a:schemeClr val="tx1"/>
                </a:solidFill>
                <a:effectLst/>
                <a:latin typeface="+mn-lt"/>
                <a:ea typeface="+mn-ea"/>
                <a:cs typeface="+mn-cs"/>
              </a:rPr>
              <a:t>Suuri</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määrä</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kartongista</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valmistetut</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nestepakkaukset</a:t>
            </a:r>
            <a:r>
              <a:rPr lang="sv-SE" sz="1200" b="0" i="1"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jäävät</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edelleen</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kierrättämättä</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Tätä</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tosiasiaa</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haluamme</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nyt</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muuttaa</a:t>
            </a:r>
            <a:r>
              <a:rPr lang="sv-SE" sz="1200" b="0" i="0" kern="1200" baseline="0" dirty="0">
                <a:solidFill>
                  <a:schemeClr val="tx1"/>
                </a:solidFill>
                <a:effectLst/>
                <a:latin typeface="+mn-lt"/>
                <a:ea typeface="+mn-ea"/>
                <a:cs typeface="+mn-cs"/>
              </a:rPr>
              <a:t>!</a:t>
            </a:r>
          </a:p>
          <a:p>
            <a:r>
              <a:rPr lang="sv-SE" sz="1200" b="0" kern="1200" baseline="0" dirty="0" err="1">
                <a:solidFill>
                  <a:schemeClr val="tx1"/>
                </a:solidFill>
                <a:effectLst/>
                <a:latin typeface="+mn-lt"/>
                <a:ea typeface="+mn-ea"/>
                <a:cs typeface="+mn-cs"/>
              </a:rPr>
              <a:t>Kilpailu</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järjestetään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kierrättämisen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lisäämiseksi</a:t>
            </a:r>
            <a:r>
              <a:rPr lang="sv-SE" sz="1200" b="0" kern="1200" baseline="0" dirty="0">
                <a:solidFill>
                  <a:schemeClr val="tx1"/>
                </a:solidFill>
                <a:effectLst/>
                <a:latin typeface="+mn-lt"/>
                <a:ea typeface="+mn-ea"/>
                <a:cs typeface="+mn-cs"/>
              </a:rPr>
              <a:t>. </a:t>
            </a:r>
            <a:r>
              <a:rPr lang="fi-FI" sz="1800" b="0" dirty="0">
                <a:effectLst/>
                <a:latin typeface="Aptos" panose="020B0004020202020204" pitchFamily="34" charset="0"/>
                <a:ea typeface="Aptos" panose="020B0004020202020204" pitchFamily="34" charset="0"/>
                <a:cs typeface="Aptos" panose="020B0004020202020204" pitchFamily="34" charset="0"/>
              </a:rPr>
              <a:t>Ilmoittautukaa saman tien mukaan päiväkoti lapsille/ala-</a:t>
            </a:r>
            <a:r>
              <a:rPr lang="fi-FI" sz="1800" b="0" dirty="0" err="1">
                <a:effectLst/>
                <a:latin typeface="Aptos" panose="020B0004020202020204" pitchFamily="34" charset="0"/>
                <a:ea typeface="Aptos" panose="020B0004020202020204" pitchFamily="34" charset="0"/>
                <a:cs typeface="Aptos" panose="020B0004020202020204" pitchFamily="34" charset="0"/>
              </a:rPr>
              <a:t>steen</a:t>
            </a:r>
            <a:r>
              <a:rPr lang="fi-FI" sz="1800" b="0" dirty="0">
                <a:effectLst/>
                <a:latin typeface="Aptos" panose="020B0004020202020204" pitchFamily="34" charset="0"/>
                <a:ea typeface="Aptos" panose="020B0004020202020204" pitchFamily="34" charset="0"/>
                <a:cs typeface="Aptos" panose="020B0004020202020204" pitchFamily="34" charset="0"/>
              </a:rPr>
              <a:t> oppilaille suunnattuun Kartonkikilpailuun 2024/2025. </a:t>
            </a:r>
          </a:p>
          <a:p>
            <a:r>
              <a:rPr lang="fi-FI" sz="1200" b="0" kern="1200" dirty="0">
                <a:solidFill>
                  <a:schemeClr val="tx1"/>
                </a:solidFill>
                <a:effectLst/>
                <a:latin typeface="+mn-lt"/>
                <a:ea typeface="+mn-ea"/>
                <a:cs typeface="+mn-cs"/>
              </a:rPr>
              <a:t>Kilpailu</a:t>
            </a:r>
            <a:r>
              <a:rPr lang="fi-FI" sz="1200" b="0" kern="1200" baseline="0" dirty="0">
                <a:solidFill>
                  <a:schemeClr val="tx1"/>
                </a:solidFill>
                <a:effectLst/>
                <a:latin typeface="+mn-lt"/>
                <a:ea typeface="+mn-ea"/>
                <a:cs typeface="+mn-cs"/>
              </a:rPr>
              <a:t> </a:t>
            </a:r>
            <a:r>
              <a:rPr lang="fi-FI" sz="1200" b="0" kern="1200" dirty="0">
                <a:solidFill>
                  <a:schemeClr val="tx1"/>
                </a:solidFill>
                <a:effectLst/>
                <a:latin typeface="+mn-lt"/>
                <a:ea typeface="+mn-ea"/>
                <a:cs typeface="+mn-cs"/>
              </a:rPr>
              <a:t>on käynnissä 13. huhtikuuta 2025 saakka. </a:t>
            </a:r>
            <a:r>
              <a:rPr lang="sv-SE" b="0" dirty="0" err="1">
                <a:effectLst/>
                <a:latin typeface="Helvetica Neue" panose="02000503000000020004" pitchFamily="2" charset="0"/>
              </a:rPr>
              <a:t>Kartonkikilpailu</a:t>
            </a:r>
            <a:r>
              <a:rPr lang="sv-SE" b="0" dirty="0">
                <a:effectLst/>
                <a:latin typeface="Helvetica Neue" panose="02000503000000020004" pitchFamily="2" charset="0"/>
              </a:rPr>
              <a:t> </a:t>
            </a:r>
            <a:r>
              <a:rPr lang="sv-SE" b="0" dirty="0" err="1">
                <a:effectLst/>
                <a:latin typeface="Helvetica Neue" panose="02000503000000020004" pitchFamily="2" charset="0"/>
              </a:rPr>
              <a:t>koostuu</a:t>
            </a:r>
            <a:r>
              <a:rPr lang="sv-SE" b="0" dirty="0">
                <a:effectLst/>
                <a:latin typeface="Helvetica Neue" panose="02000503000000020004" pitchFamily="2" charset="0"/>
              </a:rPr>
              <a:t> </a:t>
            </a:r>
            <a:r>
              <a:rPr lang="sv-SE" b="0" dirty="0" err="1">
                <a:effectLst/>
                <a:latin typeface="Helvetica Neue" panose="02000503000000020004" pitchFamily="2" charset="0"/>
              </a:rPr>
              <a:t>viidestä</a:t>
            </a:r>
            <a:r>
              <a:rPr lang="sv-SE" b="0" dirty="0">
                <a:effectLst/>
                <a:latin typeface="Helvetica Neue" panose="02000503000000020004" pitchFamily="2" charset="0"/>
              </a:rPr>
              <a:t> </a:t>
            </a:r>
            <a:r>
              <a:rPr lang="sv-SE" b="0" dirty="0" err="1">
                <a:effectLst/>
                <a:latin typeface="Helvetica Neue" panose="02000503000000020004" pitchFamily="2" charset="0"/>
              </a:rPr>
              <a:t>erilaisesta</a:t>
            </a:r>
            <a:r>
              <a:rPr lang="sv-SE" b="0" dirty="0">
                <a:effectLst/>
                <a:latin typeface="Helvetica Neue" panose="02000503000000020004" pitchFamily="2" charset="0"/>
              </a:rPr>
              <a:t> </a:t>
            </a:r>
            <a:r>
              <a:rPr lang="sv-SE" b="0" dirty="0" err="1">
                <a:effectLst/>
                <a:latin typeface="Helvetica Neue" panose="02000503000000020004" pitchFamily="2" charset="0"/>
              </a:rPr>
              <a:t>ympäristöön</a:t>
            </a:r>
            <a:r>
              <a:rPr lang="sv-SE" b="0" dirty="0">
                <a:effectLst/>
                <a:latin typeface="Helvetica Neue" panose="02000503000000020004" pitchFamily="2" charset="0"/>
              </a:rPr>
              <a:t> ja </a:t>
            </a:r>
            <a:r>
              <a:rPr lang="sv-SE" b="0" dirty="0" err="1">
                <a:effectLst/>
                <a:latin typeface="Helvetica Neue" panose="02000503000000020004" pitchFamily="2" charset="0"/>
              </a:rPr>
              <a:t>kestävään</a:t>
            </a:r>
            <a:r>
              <a:rPr lang="sv-SE" b="0" dirty="0">
                <a:effectLst/>
                <a:latin typeface="Helvetica Neue" panose="02000503000000020004" pitchFamily="2" charset="0"/>
              </a:rPr>
              <a:t> </a:t>
            </a:r>
            <a:r>
              <a:rPr lang="sv-SE" b="0" dirty="0" err="1">
                <a:effectLst/>
                <a:latin typeface="Helvetica Neue" panose="02000503000000020004" pitchFamily="2" charset="0"/>
              </a:rPr>
              <a:t>kehitykseen</a:t>
            </a:r>
            <a:r>
              <a:rPr lang="sv-SE" b="0" dirty="0">
                <a:effectLst/>
                <a:latin typeface="Helvetica Neue" panose="02000503000000020004" pitchFamily="2" charset="0"/>
              </a:rPr>
              <a:t> </a:t>
            </a:r>
            <a:r>
              <a:rPr lang="sv-SE" b="0" dirty="0" err="1">
                <a:effectLst/>
                <a:latin typeface="Helvetica Neue" panose="02000503000000020004" pitchFamily="2" charset="0"/>
              </a:rPr>
              <a:t>liittyvästä</a:t>
            </a:r>
            <a:r>
              <a:rPr lang="sv-SE" b="0" dirty="0">
                <a:effectLst/>
                <a:latin typeface="Helvetica Neue" panose="02000503000000020004" pitchFamily="2" charset="0"/>
              </a:rPr>
              <a:t> </a:t>
            </a:r>
            <a:r>
              <a:rPr lang="sv-SE" b="0" dirty="0" err="1">
                <a:effectLst/>
                <a:latin typeface="Helvetica Neue" panose="02000503000000020004" pitchFamily="2" charset="0"/>
              </a:rPr>
              <a:t>haastetehtävästä</a:t>
            </a:r>
            <a:r>
              <a:rPr lang="sv-SE" b="0" dirty="0">
                <a:effectLst/>
                <a:latin typeface="Helvetica Neue" panose="02000503000000020004" pitchFamily="2" charset="0"/>
              </a:rPr>
              <a:t>. </a:t>
            </a:r>
            <a:r>
              <a:rPr lang="sv-SE" dirty="0" err="1">
                <a:effectLst/>
                <a:latin typeface="Helvetica" pitchFamily="2" charset="0"/>
              </a:rPr>
              <a:t>Voitte</a:t>
            </a:r>
            <a:r>
              <a:rPr lang="sv-SE" dirty="0">
                <a:effectLst/>
                <a:latin typeface="Helvetica" pitchFamily="2" charset="0"/>
              </a:rPr>
              <a:t> </a:t>
            </a:r>
            <a:r>
              <a:rPr lang="sv-SE" dirty="0" err="1">
                <a:effectLst/>
                <a:latin typeface="Helvetica" pitchFamily="2" charset="0"/>
              </a:rPr>
              <a:t>itse</a:t>
            </a:r>
            <a:r>
              <a:rPr lang="sv-SE" dirty="0">
                <a:effectLst/>
                <a:latin typeface="Helvetica" pitchFamily="2" charset="0"/>
              </a:rPr>
              <a:t> </a:t>
            </a:r>
            <a:r>
              <a:rPr lang="sv-SE" dirty="0" err="1">
                <a:effectLst/>
                <a:latin typeface="Helvetica" pitchFamily="2" charset="0"/>
              </a:rPr>
              <a:t>päättää</a:t>
            </a:r>
            <a:r>
              <a:rPr lang="sv-SE" dirty="0">
                <a:effectLst/>
                <a:latin typeface="Helvetica" pitchFamily="2" charset="0"/>
              </a:rPr>
              <a:t>, jos </a:t>
            </a:r>
            <a:r>
              <a:rPr lang="sv-SE" dirty="0" err="1">
                <a:effectLst/>
                <a:latin typeface="Helvetica" pitchFamily="2" charset="0"/>
              </a:rPr>
              <a:t>haluatte</a:t>
            </a:r>
            <a:r>
              <a:rPr lang="sv-SE" dirty="0">
                <a:effectLst/>
                <a:latin typeface="Helvetica" pitchFamily="2" charset="0"/>
              </a:rPr>
              <a:t> </a:t>
            </a:r>
            <a:r>
              <a:rPr lang="sv-SE" dirty="0" err="1">
                <a:effectLst/>
                <a:latin typeface="Helvetica" pitchFamily="2" charset="0"/>
              </a:rPr>
              <a:t>suorittaa</a:t>
            </a:r>
            <a:r>
              <a:rPr lang="sv-SE" dirty="0">
                <a:effectLst/>
                <a:latin typeface="Helvetica" pitchFamily="2" charset="0"/>
              </a:rPr>
              <a:t> </a:t>
            </a:r>
            <a:r>
              <a:rPr lang="sv-SE" dirty="0" err="1">
                <a:effectLst/>
                <a:latin typeface="Helvetica" pitchFamily="2" charset="0"/>
              </a:rPr>
              <a:t>yhden</a:t>
            </a:r>
            <a:r>
              <a:rPr lang="sv-SE" dirty="0">
                <a:effectLst/>
                <a:latin typeface="Helvetica" pitchFamily="2" charset="0"/>
              </a:rPr>
              <a:t> tai </a:t>
            </a:r>
            <a:r>
              <a:rPr lang="sv-SE" dirty="0" err="1">
                <a:effectLst/>
                <a:latin typeface="Helvetica" pitchFamily="2" charset="0"/>
              </a:rPr>
              <a:t>kaikki</a:t>
            </a:r>
            <a:r>
              <a:rPr lang="sv-SE" dirty="0">
                <a:effectLst/>
                <a:latin typeface="Helvetica" pitchFamily="2" charset="0"/>
              </a:rPr>
              <a:t> </a:t>
            </a:r>
            <a:r>
              <a:rPr lang="sv-SE" dirty="0" err="1">
                <a:effectLst/>
                <a:latin typeface="Helvetica" pitchFamily="2" charset="0"/>
              </a:rPr>
              <a:t>viisi</a:t>
            </a:r>
            <a:r>
              <a:rPr lang="sv-SE" dirty="0">
                <a:effectLst/>
                <a:latin typeface="Helvetica" pitchFamily="2" charset="0"/>
              </a:rPr>
              <a:t> </a:t>
            </a:r>
            <a:r>
              <a:rPr lang="sv-SE" dirty="0" err="1">
                <a:effectLst/>
                <a:latin typeface="Helvetica" pitchFamily="2" charset="0"/>
              </a:rPr>
              <a:t>haastetehtävää</a:t>
            </a:r>
            <a:r>
              <a:rPr lang="sv-SE" dirty="0">
                <a:effectLst/>
                <a:latin typeface="Helvetica" pitchFamily="2" charset="0"/>
              </a:rPr>
              <a:t> </a:t>
            </a:r>
            <a:r>
              <a:rPr lang="sv-SE" dirty="0" err="1">
                <a:effectLst/>
                <a:latin typeface="Helvetica" pitchFamily="2" charset="0"/>
              </a:rPr>
              <a:t>sekä</a:t>
            </a:r>
            <a:r>
              <a:rPr lang="sv-SE" dirty="0">
                <a:effectLst/>
                <a:latin typeface="Helvetica" pitchFamily="2" charset="0"/>
              </a:rPr>
              <a:t> </a:t>
            </a:r>
            <a:r>
              <a:rPr lang="sv-SE" dirty="0" err="1">
                <a:effectLst/>
                <a:latin typeface="Helvetica" pitchFamily="2" charset="0"/>
              </a:rPr>
              <a:t>tarkemman</a:t>
            </a:r>
            <a:r>
              <a:rPr lang="sv-SE" dirty="0">
                <a:effectLst/>
                <a:latin typeface="Helvetica" pitchFamily="2" charset="0"/>
              </a:rPr>
              <a:t> </a:t>
            </a:r>
            <a:r>
              <a:rPr lang="sv-SE" dirty="0" err="1">
                <a:effectLst/>
                <a:latin typeface="Helvetica" pitchFamily="2" charset="0"/>
              </a:rPr>
              <a:t>ajankohdan</a:t>
            </a:r>
            <a:r>
              <a:rPr lang="sv-SE" dirty="0">
                <a:effectLst/>
                <a:latin typeface="Helvetica" pitchFamily="2" charset="0"/>
              </a:rPr>
              <a:t> </a:t>
            </a:r>
            <a:r>
              <a:rPr lang="sv-SE" dirty="0" err="1">
                <a:effectLst/>
                <a:latin typeface="Helvetica" pitchFamily="2" charset="0"/>
              </a:rPr>
              <a:t>tehtävien</a:t>
            </a:r>
            <a:r>
              <a:rPr lang="sv-SE" dirty="0">
                <a:effectLst/>
                <a:latin typeface="Helvetica" pitchFamily="2" charset="0"/>
              </a:rPr>
              <a:t> </a:t>
            </a:r>
            <a:r>
              <a:rPr lang="sv-SE" dirty="0" err="1">
                <a:effectLst/>
                <a:latin typeface="Helvetica" pitchFamily="2" charset="0"/>
              </a:rPr>
              <a:t>suorittamiseksi</a:t>
            </a:r>
            <a:r>
              <a:rPr lang="sv-SE" dirty="0">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effectLst/>
              <a:latin typeface="Helvetica Neue" panose="02000503000000020004" pitchFamily="2" charset="0"/>
            </a:endParaRPr>
          </a:p>
          <a:p>
            <a:r>
              <a:rPr lang="sv-SE" b="0" i="0" u="none" strike="noStrike" dirty="0" err="1">
                <a:solidFill>
                  <a:srgbClr val="023F88"/>
                </a:solidFill>
                <a:effectLst/>
                <a:latin typeface="Montserrat" panose="020F0502020204030204" pitchFamily="34" charset="0"/>
              </a:rPr>
              <a:t>Kilapilun</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päädyttyä</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jokaiselle</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osallistujalle</a:t>
            </a:r>
            <a:r>
              <a:rPr lang="sv-SE" b="0" i="0" u="none" strike="noStrike" dirty="0">
                <a:solidFill>
                  <a:srgbClr val="023F88"/>
                </a:solidFill>
                <a:effectLst/>
                <a:latin typeface="Montserrat" panose="020F0502020204030204" pitchFamily="34" charset="0"/>
              </a:rPr>
              <a:t> on </a:t>
            </a:r>
            <a:r>
              <a:rPr lang="sv-SE" b="0" i="0" u="none" strike="noStrike" dirty="0" err="1">
                <a:solidFill>
                  <a:srgbClr val="023F88"/>
                </a:solidFill>
                <a:effectLst/>
                <a:latin typeface="Montserrat" panose="020F0502020204030204" pitchFamily="34" charset="0"/>
              </a:rPr>
              <a:t>mahdollista</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tulostaa</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diplomin</a:t>
            </a:r>
            <a:r>
              <a:rPr lang="sv-SE" b="0" i="0" u="none" strike="noStrike" dirty="0">
                <a:solidFill>
                  <a:srgbClr val="023F88"/>
                </a:solidFill>
                <a:effectLst/>
                <a:latin typeface="Montserrat" panose="020F0502020204030204" pitchFamily="34" charset="0"/>
              </a:rPr>
              <a:t>.</a:t>
            </a:r>
          </a:p>
          <a:p>
            <a:endParaRPr lang="fi-FI" sz="1200" b="0" kern="1200" baseline="0" dirty="0">
              <a:solidFill>
                <a:schemeClr val="tx1"/>
              </a:solidFill>
              <a:effectLst/>
              <a:latin typeface="+mn-lt"/>
              <a:ea typeface="+mn-ea"/>
              <a:cs typeface="+mn-cs"/>
            </a:endParaRPr>
          </a:p>
          <a:p>
            <a:r>
              <a:rPr lang="fi-FI" sz="1200" b="0" kern="1200" dirty="0">
                <a:solidFill>
                  <a:schemeClr val="tx1"/>
                </a:solidFill>
                <a:effectLst/>
                <a:latin typeface="+mn-lt"/>
                <a:ea typeface="+mn-ea"/>
                <a:cs typeface="+mn-cs"/>
              </a:rPr>
              <a:t>Kartonkikilpailun ja kartonkipakkausten kierrättämisen asiayhteyden havainnollistamiseksi</a:t>
            </a:r>
            <a:r>
              <a:rPr lang="fi-FI" sz="1200" b="0" kern="1200" baseline="0" dirty="0">
                <a:solidFill>
                  <a:schemeClr val="tx1"/>
                </a:solidFill>
                <a:effectLst/>
                <a:latin typeface="+mn-lt"/>
                <a:ea typeface="+mn-ea"/>
                <a:cs typeface="+mn-cs"/>
              </a:rPr>
              <a:t> löytyy koottu aineisto, josta löydätte inspiroivia Powerpoint esityksiä, harjoitustehtäviä ja videoita.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kern="1200" dirty="0" err="1">
                <a:solidFill>
                  <a:schemeClr val="tx1"/>
                </a:solidFill>
                <a:effectLst/>
                <a:latin typeface="+mn-lt"/>
                <a:ea typeface="+mn-ea"/>
                <a:cs typeface="+mn-cs"/>
              </a:rPr>
              <a:t>Tervetuloa</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mukaan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kilpailuun</a:t>
            </a:r>
            <a:r>
              <a:rPr lang="sv-SE" sz="1200" b="0" kern="1200" baseline="0" dirty="0">
                <a:solidFill>
                  <a:schemeClr val="tx1"/>
                </a:solidFill>
                <a:effectLst/>
                <a:latin typeface="+mn-lt"/>
                <a:ea typeface="+mn-ea"/>
                <a:cs typeface="+mn-cs"/>
              </a:rPr>
              <a:t>!</a:t>
            </a:r>
          </a:p>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fi-FI" sz="1800" dirty="0">
                <a:effectLst/>
                <a:latin typeface="Aptos" panose="020B0004020202020204" pitchFamily="34" charset="0"/>
                <a:ea typeface="Aptos" panose="020B0004020202020204" pitchFamily="34" charset="0"/>
                <a:cs typeface="Aptos" panose="020B0004020202020204" pitchFamily="34" charset="0"/>
              </a:rPr>
              <a:t>Ennen ensimmäistä haastetta valitkaa esittely. Valitse opettamallesi ikäryhmälle sopiva johdatus. Kasvatustieteilijänä valitset mitä ja miten haluat käyttää materiaalia.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F78C-2F93-9A27-479F-B4FA37D50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FD45-0574-F1B4-201F-DDE77421F7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34DA2-1A1F-850B-426B-809DF3159C0B}"/>
              </a:ext>
            </a:extLst>
          </p:cNvPr>
          <p:cNvSpPr>
            <a:spLocks noGrp="1"/>
          </p:cNvSpPr>
          <p:nvPr>
            <p:ph type="body" idx="1"/>
          </p:nvPr>
        </p:nvSpPr>
        <p:spPr/>
        <p:txBody>
          <a:bodyPr>
            <a:normAutofit fontScale="62500" lnSpcReduction="20000"/>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Keskustelkaa näistä kysymyksistä. Pakkausten avulla voidaan suojata sen sisältöä, kunnes sitä on tarkoitus käyttää sekä helpottaa sen käyttöä ja käsittelyä. On olemassa kartonki-, muovi-, lasi-, metalli- ja paperipakkauksia. Kartonkipakkauksia on olemassa mm. piimälle, mehulle, kermalle, murskatuille tomaateille, pavuille ja kissanruualle. Nämä pakkaukset muodostuvat kartongista, joka on sekä sisä- että ulkopuolelta peitetty ohuella muovikalvolla, jotta pakkaus on nestetiivis. Joissakin kartonkipakkauksissa on myös ohut alumiinikerros (esim. mehu-, papu- ja kissanruoka pakkauksissa), joka puolestaan estää hapen ja valon tuhoamasta tuotetta. Tämän ansiosta pakkaus voidaan kuljettaa ja säilyttää huoneenlämmössä ilman, että sen sisältö tuhoutuu.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Osassa Tetra Pakin pakkauksista muovi on nykyään korvattu sokeriruokopohjaisella muovilla, mutta vielä on pitkä matka siihen, että kasvipohjainen muovi muuttuu standardiksi. Tetra </a:t>
            </a:r>
            <a:r>
              <a:rPr lang="fi-FI" sz="1800" dirty="0" err="1">
                <a:effectLst/>
                <a:latin typeface="Aptos" panose="020B0004020202020204" pitchFamily="34" charset="0"/>
                <a:ea typeface="Aptos" panose="020B0004020202020204" pitchFamily="34" charset="0"/>
                <a:cs typeface="Aptos" panose="020B0004020202020204" pitchFamily="34" charset="0"/>
              </a:rPr>
              <a:t>Pak</a:t>
            </a:r>
            <a:r>
              <a:rPr lang="fi-FI" sz="1800" dirty="0">
                <a:effectLst/>
                <a:latin typeface="Aptos" panose="020B0004020202020204" pitchFamily="34" charset="0"/>
                <a:ea typeface="Aptos" panose="020B0004020202020204" pitchFamily="34" charset="0"/>
                <a:cs typeface="Aptos" panose="020B0004020202020204" pitchFamily="34" charset="0"/>
              </a:rPr>
              <a:t> kiinnittää tässä asiassa erityistä huomiota, siihen miten asia vaikuttaa paikalliseen elintarvike saatavuuteen ja paikallisiin työolosuhteisiin. Kartonkipakkausten pillit ovat nykyään valmistettu paperista. Kartonkipakkauksen voi kierrättää yhdessä pillin kanssa upottamalla pillin pakkaukseen, ennen kuin sen litistää ja palauttaa kierrätykseen. Tämä on ratkaisu, joka vähentää muovijätettä ja muovipillien aiheuttamaa roskaamista.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Miksi korkki on kiinnitetty? Pakkaukseen kiinnitetty korkki vähentää riskiä, siitä että korkki päätyy roskana luontoon tai mereen. 1.7.2024 alkaen tämä on EU-direktiivi, jota on noudatettava. EU-direktiivin mukaan kannen tai korkin on oltava kiinnitetty pakkaukseen koko pakkauksen käyttöiän ajan. Tämä tarkoittaa, että koko pakkaus, korkki mukaan lukien lajitellaan kartonkipakkauksina.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A89C284-3176-79AE-9CDB-AE2928D9C9CF}"/>
              </a:ext>
            </a:extLst>
          </p:cNvPr>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424293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b="1" i="1" dirty="0">
                <a:effectLst/>
                <a:latin typeface="Aptos" panose="020B0004020202020204" pitchFamily="34" charset="0"/>
                <a:ea typeface="Aptos" panose="020B0004020202020204" pitchFamily="34" charset="0"/>
                <a:cs typeface="Aptos" panose="020B0004020202020204" pitchFamily="34" charset="0"/>
              </a:rPr>
              <a:t>Kun rekisteröi haastetehtäviä Omat sivut osiossa viimeistään 13.4.2025 osallistuu arvontaan, jossa arvotaan voittaja. Arvomme yhden voittajan jokaisesta kategoriasta.</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b="1" i="1" dirty="0">
                <a:effectLst/>
                <a:latin typeface="Aptos" panose="020B0004020202020204" pitchFamily="34" charset="0"/>
                <a:ea typeface="Aptos" panose="020B0004020202020204" pitchFamily="34" charset="0"/>
                <a:cs typeface="Aptos" panose="020B0004020202020204" pitchFamily="34" charset="0"/>
              </a:rPr>
              <a:t>Jokainen rekisteröity tehtävä vastaa yhtä arpaa.  Mitä enemmän tehtäviä olette rekisteröineet, sitä suurempi mahdollisuus teillä on voittaa!</a:t>
            </a:r>
            <a:endParaRPr lang="sv-SE" sz="1800" dirty="0">
              <a:effectLst/>
              <a:latin typeface="Aptos" panose="020B0004020202020204" pitchFamily="34" charset="0"/>
              <a:ea typeface="Aptos" panose="020B0004020202020204" pitchFamily="34" charset="0"/>
              <a:cs typeface="Aptos" panose="020B0004020202020204" pitchFamily="34" charset="0"/>
            </a:endParaRPr>
          </a:p>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fi-FI" sz="1200" kern="1200" dirty="0">
                <a:solidFill>
                  <a:schemeClr val="tx1"/>
                </a:solidFill>
                <a:effectLst/>
                <a:latin typeface="+mn-lt"/>
                <a:ea typeface="+mn-ea"/>
                <a:cs typeface="+mn-cs"/>
              </a:rPr>
              <a:t>Kun ostaa  ison pakkauksen sisältö saattaa pilaantua ennen kun pakkaus on tyhjä. Silloin joutuu hävittämään sisällön, joka vuorostaan lisää ruokahävikkiä. Tämä on huono asia sekä ympäristölle että lompakollesi. Jotta saat helpommin käyttöösi maukkaan sisällön ja tyhjennettyä pakkauksen kunnolla esim. jugurttipakkaus on varustettu suppilomuotoisella kärjellä. Tämän avulla voit myös säilyttää pakkausta ylös-alaisin jääkaapissa ja sen tyhjentämien on siten helpompaa. </a:t>
            </a:r>
          </a:p>
          <a:p>
            <a:pPr hangingPunct="0"/>
            <a:r>
              <a:rPr lang="fi-FI" sz="1200" kern="1200" dirty="0">
                <a:solidFill>
                  <a:schemeClr val="tx1"/>
                </a:solidFill>
                <a:effectLst/>
                <a:latin typeface="+mn-lt"/>
                <a:ea typeface="+mn-ea"/>
                <a:cs typeface="+mn-cs"/>
              </a:rPr>
              <a:t>Tänä päivänä hävitetään noin </a:t>
            </a:r>
            <a:r>
              <a:rPr lang="fi-FI" sz="1200" u="none" kern="1200" dirty="0">
                <a:solidFill>
                  <a:schemeClr val="tx1"/>
                </a:solidFill>
                <a:effectLst/>
                <a:latin typeface="+mn-lt"/>
                <a:ea typeface="+mn-ea"/>
                <a:cs typeface="+mn-cs"/>
              </a:rPr>
              <a:t>kolmasosa k</a:t>
            </a:r>
            <a:r>
              <a:rPr lang="fi-FI" sz="1200" kern="1200" dirty="0">
                <a:solidFill>
                  <a:schemeClr val="tx1"/>
                </a:solidFill>
                <a:effectLst/>
                <a:latin typeface="+mn-lt"/>
                <a:ea typeface="+mn-ea"/>
                <a:cs typeface="+mn-cs"/>
              </a:rPr>
              <a:t>aikista tuotetuista elintarvikkeista, joka mm. aiheuttaa kasvihuonekaasupäästöjä. Tähän asiaan toivomme muutosta ja haluamme Kartonkikilpailussa olla mukana vaikuttamassa ruokahävikin vähentämiseen!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hangingPunct="0"/>
            <a:r>
              <a:rPr lang="fi-FI" sz="1200" kern="1200" dirty="0">
                <a:solidFill>
                  <a:schemeClr val="tx1"/>
                </a:solidFill>
                <a:effectLst/>
                <a:latin typeface="+mn-lt"/>
                <a:ea typeface="+mn-ea"/>
                <a:cs typeface="+mn-cs"/>
              </a:rPr>
              <a:t>Haluatko oppia lisää ruokahävikistä?</a:t>
            </a:r>
            <a:endParaRPr lang="sv-SE" sz="1200" kern="1200" dirty="0">
              <a:solidFill>
                <a:schemeClr val="tx1"/>
              </a:solidFill>
              <a:effectLst/>
              <a:latin typeface="+mn-lt"/>
              <a:ea typeface="+mn-ea"/>
              <a:cs typeface="+mn-cs"/>
            </a:endParaRPr>
          </a:p>
          <a:p>
            <a:pPr hangingPunct="0"/>
            <a:r>
              <a:rPr lang="fi-FI" sz="1200" kern="1200" dirty="0">
                <a:solidFill>
                  <a:schemeClr val="tx1"/>
                </a:solidFill>
                <a:effectLst/>
                <a:latin typeface="+mn-lt"/>
                <a:ea typeface="+mn-ea"/>
                <a:cs typeface="+mn-cs"/>
              </a:rPr>
              <a:t>Löytyy monta hyvää vinkkiä, siitä miten voimme vähentää ruokahävikkiä. Jos haluat tutustua meidän vinkkeihin niin löydät ne osoitteessa </a:t>
            </a:r>
            <a:r>
              <a:rPr lang="fi-FI" sz="1200" kern="1200" dirty="0" err="1">
                <a:solidFill>
                  <a:schemeClr val="tx1"/>
                </a:solidFill>
                <a:effectLst/>
                <a:latin typeface="+mn-lt"/>
                <a:ea typeface="+mn-ea"/>
                <a:cs typeface="+mn-cs"/>
              </a:rPr>
              <a:t>https</a:t>
            </a:r>
            <a:r>
              <a:rPr lang="fi-FI" sz="1200" kern="1200" dirty="0">
                <a:solidFill>
                  <a:schemeClr val="tx1"/>
                </a:solidFill>
                <a:effectLst/>
                <a:latin typeface="+mn-lt"/>
                <a:ea typeface="+mn-ea"/>
                <a:cs typeface="+mn-cs"/>
              </a:rPr>
              <a:t>://</a:t>
            </a:r>
            <a:r>
              <a:rPr lang="fi-FI" sz="1200" kern="1200" dirty="0" err="1">
                <a:solidFill>
                  <a:schemeClr val="tx1"/>
                </a:solidFill>
                <a:effectLst/>
                <a:latin typeface="+mn-lt"/>
                <a:ea typeface="+mn-ea"/>
                <a:cs typeface="+mn-cs"/>
              </a:rPr>
              <a:t>kartonkikilpailu.fi</a:t>
            </a:r>
            <a:r>
              <a:rPr lang="fi-FI" sz="1200" kern="1200" dirty="0">
                <a:solidFill>
                  <a:schemeClr val="tx1"/>
                </a:solidFill>
                <a:effectLst/>
                <a:latin typeface="+mn-lt"/>
                <a:ea typeface="+mn-ea"/>
                <a:cs typeface="+mn-cs"/>
              </a:rPr>
              <a:t>/aineistoa/</a:t>
            </a:r>
            <a:r>
              <a:rPr lang="fi-FI" sz="1200" kern="1200" dirty="0" err="1">
                <a:solidFill>
                  <a:schemeClr val="tx1"/>
                </a:solidFill>
                <a:effectLst/>
                <a:latin typeface="+mn-lt"/>
                <a:ea typeface="+mn-ea"/>
                <a:cs typeface="+mn-cs"/>
              </a:rPr>
              <a:t>materiaalpankki</a:t>
            </a:r>
            <a:r>
              <a:rPr lang="fi-FI" sz="1200" kern="1200" dirty="0">
                <a:solidFill>
                  <a:schemeClr val="tx1"/>
                </a:solidFill>
                <a:effectLst/>
                <a:latin typeface="+mn-lt"/>
                <a:ea typeface="+mn-ea"/>
                <a:cs typeface="+mn-cs"/>
              </a:rPr>
              <a:t>/</a:t>
            </a:r>
          </a:p>
          <a:p>
            <a:pPr hangingPunct="0"/>
            <a:r>
              <a:rPr lang="fi-FI" sz="1200" kern="1200" dirty="0">
                <a:solidFill>
                  <a:schemeClr val="tx1"/>
                </a:solidFill>
                <a:effectLst/>
                <a:latin typeface="+mn-lt"/>
                <a:ea typeface="+mn-ea"/>
                <a:cs typeface="+mn-cs"/>
              </a:rPr>
              <a:t>Löytyykö sinulta muita ideoita ruokahävikin vähentämiseksi? Otamme mielellään vastaan ideoita ja vinkkejä sähköpostitse osoitteeseen </a:t>
            </a:r>
            <a:r>
              <a:rPr lang="fi-FI" sz="1200" u="sng" kern="1200" dirty="0">
                <a:solidFill>
                  <a:schemeClr val="tx1"/>
                </a:solidFill>
                <a:effectLst/>
                <a:latin typeface="+mn-lt"/>
                <a:ea typeface="+mn-ea"/>
                <a:cs typeface="+mn-cs"/>
                <a:hlinkClick r:id="rId3"/>
              </a:rPr>
              <a:t>info@kartonkikilpailu.fi</a:t>
            </a:r>
            <a:r>
              <a:rPr lang="fi-FI" sz="1200" kern="1200" dirty="0">
                <a:solidFill>
                  <a:schemeClr val="tx1"/>
                </a:solidFill>
                <a:effectLst/>
                <a:latin typeface="+mn-lt"/>
                <a:ea typeface="+mn-ea"/>
                <a:cs typeface="+mn-cs"/>
              </a:rPr>
              <a:t> niin voimme auttaa jakamaan hyödyllisiä vinkkien kaikille! Muistakaa tutustua rekisteri- ja tietosuojaselosteeseemme, mikäli olette lähettämässä meille kuvia.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7E828-982A-C3AB-B64E-BC3AD1261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CC659-A976-0DB2-A81E-D03028458B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0D3E9E-5F8C-C3A2-D01D-DE28C758D404}"/>
              </a:ext>
            </a:extLst>
          </p:cNvPr>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Lapset/oppilaat voivat miettiä mitä iloa ja hyötyä metsästä on. Metsä on itseuusiutuva luonnonvara ja kartonki puolestaan puusta valmistettu luonnontuote. Fotosynteesin avulla puut käyttävät aurinkoenergiaa kasvaakseen. Metsä voi hyvin ja kasvaa, kun istuttaa uusia puita samaan tahtiin, kuin kaataa puita. Metsä on myös elävä ekosysteemi, joka on tärkeä eri kasvi-, eläin- ja hyönteislajeille. Metsällä on myönteinen vaikutus maapallon ilmastoon ja ekologiaan. Puun käyttäminen raaka-aineena on järkevää, koska puut uusiutuvat ja kasvavat uudestaan. Puu ja paperi edustavat täten uusiutuvia luonnonvaroja.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Slide Number Placeholder 3">
            <a:extLst>
              <a:ext uri="{FF2B5EF4-FFF2-40B4-BE49-F238E27FC236}">
                <a16:creationId xmlns:a16="http://schemas.microsoft.com/office/drawing/2014/main" id="{6F94D0E3-7574-3157-9EA8-40D6BE18435D}"/>
              </a:ext>
            </a:extLst>
          </p:cNvPr>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223379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Kerro miten tyhjiä pakkauksia tulisi käsitellä. Miten he tekevät kotona? Kun kartonkipakkaus on tyhjä se tulisi huuhdella pikaisesti kylmässä vedessä ja kuivata, koska kuiva pakkaus ei haise. Litistetty pakkaus vie myös vähemmän tilaa ja on helpompi kuljettaa kierrätykseen. Pakkauksen pillin voi kierrättää yhdessä pakkauksen kanssa upottamalla pilli pakkaukseen, siten se ei päädy väärään paikkaan.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EU-direktiivin mukaan korkin on oltava kiinnitetty pakkaukseen koko pakkauksen käyttöiän ajan 1. heinäkuuta 2024 alkaen. Tämä tarkoittaa, että koko pakkaus, korkki mukaan lukien lajitellaan kartonkipakkauksina.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Keskustele lasten/oppilaiden kanssa kierrättämisen merkityksestä. Meidän tulisi edesauttaa maapallon resurssien hallintaa. Meidän tulisi vähentää energiankulutusta, päästöjä ja roskien määrää. Materiaalien kierrättäminen säästää luonnonvaroja ja vähentää energiankulutusta.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Kysy miten ja mitä kotona kierrätetään. Esimerkkejä kierrätettävistä pakkauksista arjessa: piimä-/maito-/jugurtti-/mehu-/voi pakkaukset, shampoopullot, mätitahna tuubit, pizzalaatikot, säilykepurkit, hillopurkit, limsapullot, muovipussit, muovifolio, sipsipussit.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Anna lasten/oppilaiden miettiä, mitä kierrätyspisteessä tapahtuu. Miltä heidän kodin lähellä sijaitseva kierrätyspiste näyttää tai lajitellaanko heidän kotonansa? Onko päiväkodissa/koulussa omaa kierrätyspistettä?</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1 – Vastaanottoterminaaleissa pakkaukset punnitaan ja tarkastetaan. 2- Pakkaukset paalataan ja kuljetetaan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kuorma-autoilla raaka-aineeksi kartonkitehtaalle. Kierrätykseen kelpaamaton kartonki hyödynnetään energiana. 3- Kartonkikuitu erotellaan kastelemalla pakkausmateriaali, jolloin kuidut turpoavat ja irtoavat mahdollisista </a:t>
            </a:r>
            <a:r>
              <a:rPr lang="fi-FI" sz="1800" dirty="0">
                <a:effectLst/>
                <a:latin typeface="Aptos" panose="020B0004020202020204" pitchFamily="34" charset="0"/>
                <a:ea typeface="Aptos" panose="020B0004020202020204" pitchFamily="34" charset="0"/>
                <a:cs typeface="Aptos" panose="020B0004020202020204" pitchFamily="34" charset="0"/>
              </a:rPr>
              <a:t>muovi- ja alumiinipinnoitteista.  4- Materiaalit erotellaan toisistaan ja myös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talteen saadut muovit ja alumiinit kierrätetään. 5 – Kartonkikuiduista valmistetaan massa, josta voidaan valmistaa uusia kartonkituotteita. Myös muovista ja alumiinista voidaan valmistaa uusia tuotteita.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en-GB"/>
          </a:p>
        </p:txBody>
      </p:sp>
    </p:spTree>
    <p:extLst>
      <p:ext uri="{BB962C8B-B14F-4D97-AF65-F5344CB8AC3E}">
        <p14:creationId xmlns:p14="http://schemas.microsoft.com/office/powerpoint/2010/main" val="187616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2024-12-02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2024-12-02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kikilpailu.fi/kilpailun-tehtavat/kartongrekorde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hyperlink" Target="https://kartonkikilpailu.fi/kilpailun-tehtavat/atervinningskampanje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kikilpailu.fi/kilpailun-tehtavat/var-kartongslog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kikilpailu.fi/kilpailun-tehtavat/kartongkreativ/" TargetMode="External"/><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hyperlink" Target="https://kartonkikilpailu.fi/kilpailun-tehtavat/beratta-for-10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21.png"/><Relationship Id="rId4" Type="http://schemas.openxmlformats.org/officeDocument/2006/relationships/hyperlink" Target="http://www.kartonkikilpailu.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hyperlink" Target="https://rinkiin.fi/lajittelu-kotona/ekopisteet/"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986455" y="1403488"/>
            <a:ext cx="1405178"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8" name="TextBox 7"/>
          <p:cNvSpPr txBox="1"/>
          <p:nvPr/>
        </p:nvSpPr>
        <p:spPr>
          <a:xfrm>
            <a:off x="1431213" y="1527807"/>
            <a:ext cx="2531427" cy="461665"/>
          </a:xfrm>
          <a:prstGeom prst="rect">
            <a:avLst/>
          </a:prstGeom>
          <a:noFill/>
        </p:spPr>
        <p:txBody>
          <a:bodyPr wrap="square" rtlCol="0">
            <a:spAutoFit/>
          </a:bodyPr>
          <a:lstStyle/>
          <a:p>
            <a:pPr algn="ctr"/>
            <a:r>
              <a:rPr lang="sv-SE" sz="2400" b="1" dirty="0" err="1">
                <a:solidFill>
                  <a:schemeClr val="bg1"/>
                </a:solidFill>
                <a:latin typeface="+mj-lt"/>
              </a:rPr>
              <a:t>Hei</a:t>
            </a:r>
            <a:r>
              <a:rPr lang="sv-SE" sz="2400" b="1" dirty="0">
                <a:solidFill>
                  <a:schemeClr val="bg1"/>
                </a:solidFill>
                <a:latin typeface="+mj-lt"/>
              </a:rPr>
              <a:t>!</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Kartonkikilpailu</a:t>
            </a:r>
            <a:r>
              <a:rPr lang="sv-SE" sz="1000" i="1" dirty="0"/>
              <a:t> on Tetra </a:t>
            </a:r>
            <a:r>
              <a:rPr lang="sv-SE" sz="1000" i="1" dirty="0" err="1"/>
              <a:t>Pakin</a:t>
            </a:r>
            <a:r>
              <a:rPr lang="sv-SE" sz="1000" i="1" dirty="0"/>
              <a:t> </a:t>
            </a:r>
            <a:r>
              <a:rPr lang="sv-SE" sz="1000" i="1" dirty="0" err="1"/>
              <a:t>kestävyysaloite</a:t>
            </a:r>
            <a:r>
              <a:rPr lang="sv-SE" sz="1000" i="1" dirty="0"/>
              <a:t> </a:t>
            </a:r>
            <a:r>
              <a:rPr lang="sv-SE" sz="1000" i="1" dirty="0" err="1"/>
              <a:t>lapsille</a:t>
            </a:r>
            <a:r>
              <a:rPr lang="sv-SE" sz="1000" i="1" dirty="0"/>
              <a:t> ja </a:t>
            </a:r>
            <a:r>
              <a:rPr lang="sv-SE" sz="1000" i="1" dirty="0" err="1"/>
              <a:t>nuorille</a:t>
            </a:r>
            <a:r>
              <a:rPr lang="sv-SE" sz="1000" i="1" dirty="0"/>
              <a:t>.</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121425" y="1224381"/>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268804" y="1385813"/>
            <a:ext cx="2428095" cy="1200329"/>
          </a:xfrm>
          <a:prstGeom prst="rect">
            <a:avLst/>
          </a:prstGeom>
          <a:noFill/>
        </p:spPr>
        <p:txBody>
          <a:bodyPr wrap="square" rtlCol="0">
            <a:spAutoFit/>
          </a:bodyPr>
          <a:lstStyle/>
          <a:p>
            <a:r>
              <a:rPr lang="sv-SE" sz="2400" b="1" dirty="0" err="1">
                <a:solidFill>
                  <a:schemeClr val="bg1"/>
                </a:solidFill>
              </a:rPr>
              <a:t>Kierrättäminen</a:t>
            </a:r>
            <a:r>
              <a:rPr lang="sv-SE" sz="2400" b="1" dirty="0">
                <a:solidFill>
                  <a:schemeClr val="bg1"/>
                </a:solidFill>
              </a:rPr>
              <a:t> on </a:t>
            </a:r>
            <a:r>
              <a:rPr lang="sv-SE" sz="2400" b="1" dirty="0" err="1">
                <a:solidFill>
                  <a:schemeClr val="bg1"/>
                </a:solidFill>
              </a:rPr>
              <a:t>tärkeää</a:t>
            </a:r>
            <a:r>
              <a:rPr lang="sv-SE" sz="2400" b="1" dirty="0">
                <a:solidFill>
                  <a:schemeClr val="bg1"/>
                </a:solidFill>
              </a:rPr>
              <a:t>!</a:t>
            </a:r>
          </a:p>
          <a:p>
            <a:endParaRPr lang="sv-SE"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rcRect/>
          <a:stretch/>
        </p:blipFill>
        <p:spPr>
          <a:xfrm>
            <a:off x="8244549" y="1048312"/>
            <a:ext cx="2615824" cy="2615824"/>
          </a:xfrm>
          <a:prstGeom prst="rect">
            <a:avLst/>
          </a:prstGeom>
        </p:spPr>
      </p:pic>
      <p:pic>
        <p:nvPicPr>
          <p:cNvPr id="15" name="Picture 5"/>
          <p:cNvPicPr>
            <a:picLocks noChangeAspect="1" noChangeArrowheads="1"/>
          </p:cNvPicPr>
          <p:nvPr/>
        </p:nvPicPr>
        <p:blipFill>
          <a:blip r:embed="rId4"/>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344557" y="643019"/>
            <a:ext cx="10296939" cy="584775"/>
          </a:xfrm>
          <a:prstGeom prst="rect">
            <a:avLst/>
          </a:prstGeom>
          <a:noFill/>
        </p:spPr>
        <p:txBody>
          <a:bodyPr wrap="square" rtlCol="0">
            <a:spAutoFit/>
          </a:bodyPr>
          <a:lstStyle/>
          <a:p>
            <a:r>
              <a:rPr lang="sv-SE" sz="3200" b="1" dirty="0" err="1">
                <a:latin typeface="+mj-lt"/>
              </a:rPr>
              <a:t>Kartonkipakkausten</a:t>
            </a:r>
            <a:r>
              <a:rPr lang="sv-SE" sz="3200" b="1" dirty="0">
                <a:latin typeface="+mj-lt"/>
              </a:rPr>
              <a:t> </a:t>
            </a:r>
            <a:r>
              <a:rPr lang="sv-SE" sz="3200" b="1" dirty="0" err="1">
                <a:latin typeface="+mj-lt"/>
              </a:rPr>
              <a:t>kierrättäminen</a:t>
            </a:r>
            <a:endParaRPr lang="en-GB"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err="1">
                  <a:solidFill>
                    <a:schemeClr val="bg1"/>
                  </a:solidFill>
                  <a:latin typeface="Arial" pitchFamily="34" charset="0"/>
                  <a:cs typeface="Arial" pitchFamily="34" charset="0"/>
                </a:rPr>
                <a:t>paperi</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err="1">
                  <a:solidFill>
                    <a:schemeClr val="bg1"/>
                  </a:solidFill>
                  <a:latin typeface="Arial" pitchFamily="34" charset="0"/>
                  <a:cs typeface="Arial" pitchFamily="34" charset="0"/>
                </a:rPr>
                <a:t>muovi</a:t>
              </a:r>
              <a:endParaRPr lang="sv-SE" sz="1600" b="1" dirty="0">
                <a:solidFill>
                  <a:schemeClr val="bg1"/>
                </a:solidFill>
                <a:latin typeface="Arial" pitchFamily="34" charset="0"/>
                <a:cs typeface="Arial" pitchFamily="34" charset="0"/>
              </a:endParaRPr>
            </a:p>
            <a:p>
              <a:pPr algn="ctr"/>
              <a:endParaRPr lang="sv-SE" sz="1100" b="1" dirty="0">
                <a:solidFill>
                  <a:schemeClr val="bg1"/>
                </a:solidFill>
                <a:latin typeface="Arial" pitchFamily="34" charset="0"/>
                <a:cs typeface="Arial" pitchFamily="34" charset="0"/>
              </a:endParaRPr>
            </a:p>
            <a:p>
              <a:pPr algn="ctr"/>
              <a:r>
                <a:rPr lang="sv-SE" sz="1600" b="1" dirty="0" err="1">
                  <a:solidFill>
                    <a:schemeClr val="bg1"/>
                  </a:solidFill>
                  <a:latin typeface="Arial" pitchFamily="34" charset="0"/>
                  <a:cs typeface="Arial" pitchFamily="34" charset="0"/>
                </a:rPr>
                <a:t>alumiini</a:t>
              </a:r>
              <a:endParaRPr lang="en-GB" sz="1600" b="1" dirty="0">
                <a:solidFill>
                  <a:schemeClr val="bg1"/>
                </a:solidFill>
                <a:latin typeface="Arial" pitchFamily="34" charset="0"/>
                <a:cs typeface="Arial" pitchFamily="34" charset="0"/>
              </a:endParaRPr>
            </a:p>
          </p:txBody>
        </p:sp>
      </p:gr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6"/>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410691" y="1744654"/>
            <a:ext cx="2402672" cy="121101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5162314">
            <a:off x="7789334" y="2188690"/>
            <a:ext cx="367521"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675710" y="1726759"/>
            <a:ext cx="2137653" cy="1200329"/>
          </a:xfrm>
          <a:prstGeom prst="rect">
            <a:avLst/>
          </a:prstGeom>
          <a:noFill/>
        </p:spPr>
        <p:txBody>
          <a:bodyPr wrap="square" rtlCol="0">
            <a:spAutoFit/>
          </a:bodyPr>
          <a:lstStyle/>
          <a:p>
            <a:r>
              <a:rPr lang="sv-SE" b="1" dirty="0" err="1">
                <a:solidFill>
                  <a:schemeClr val="bg1"/>
                </a:solidFill>
              </a:rPr>
              <a:t>Kuvitelkaa</a:t>
            </a:r>
            <a:r>
              <a:rPr lang="sv-SE" b="1" dirty="0">
                <a:solidFill>
                  <a:schemeClr val="bg1"/>
                </a:solidFill>
              </a:rPr>
              <a:t> </a:t>
            </a:r>
            <a:r>
              <a:rPr lang="sv-SE" b="1" dirty="0" err="1">
                <a:solidFill>
                  <a:schemeClr val="bg1"/>
                </a:solidFill>
              </a:rPr>
              <a:t>tehosekoitinta</a:t>
            </a:r>
            <a:r>
              <a:rPr lang="sv-SE" b="1" dirty="0">
                <a:solidFill>
                  <a:schemeClr val="bg1"/>
                </a:solidFill>
              </a:rPr>
              <a:t>… </a:t>
            </a:r>
            <a:r>
              <a:rPr lang="sv-SE" b="1" dirty="0" err="1">
                <a:solidFill>
                  <a:schemeClr val="bg1"/>
                </a:solidFill>
              </a:rPr>
              <a:t>vaikka</a:t>
            </a:r>
            <a:r>
              <a:rPr lang="sv-SE" b="1" dirty="0">
                <a:solidFill>
                  <a:schemeClr val="bg1"/>
                </a:solidFill>
              </a:rPr>
              <a:t> </a:t>
            </a:r>
            <a:r>
              <a:rPr lang="sv-SE" b="1" dirty="0" err="1">
                <a:solidFill>
                  <a:schemeClr val="bg1"/>
                </a:solidFill>
              </a:rPr>
              <a:t>paljon</a:t>
            </a:r>
            <a:r>
              <a:rPr lang="sv-SE" b="1" dirty="0">
                <a:solidFill>
                  <a:schemeClr val="bg1"/>
                </a:solidFill>
              </a:rPr>
              <a:t> </a:t>
            </a:r>
            <a:r>
              <a:rPr lang="sv-SE" b="1" dirty="0" err="1">
                <a:solidFill>
                  <a:schemeClr val="bg1"/>
                </a:solidFill>
              </a:rPr>
              <a:t>isompaa</a:t>
            </a:r>
            <a:r>
              <a:rPr lang="sv-SE" b="1" dirty="0">
                <a:solidFill>
                  <a:schemeClr val="bg1"/>
                </a:solidFill>
              </a:rPr>
              <a:t>!</a:t>
            </a:r>
            <a:endParaRPr lang="en-GB" b="1" dirty="0">
              <a:solidFill>
                <a:schemeClr val="bg1"/>
              </a:solidFill>
            </a:endParaRP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3393565" y="5233928"/>
            <a:ext cx="2615824"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8381224">
            <a:off x="3176688" y="5100373"/>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3507824" y="5255763"/>
            <a:ext cx="3204357" cy="369332"/>
          </a:xfrm>
          <a:prstGeom prst="rect">
            <a:avLst/>
          </a:prstGeom>
          <a:noFill/>
        </p:spPr>
        <p:txBody>
          <a:bodyPr wrap="square" rtlCol="0">
            <a:spAutoFit/>
          </a:bodyPr>
          <a:lstStyle/>
          <a:p>
            <a:r>
              <a:rPr lang="sv-SE" b="1" dirty="0" err="1">
                <a:solidFill>
                  <a:schemeClr val="bg1"/>
                </a:solidFill>
              </a:rPr>
              <a:t>Mitä</a:t>
            </a:r>
            <a:r>
              <a:rPr lang="sv-SE" b="1" dirty="0">
                <a:solidFill>
                  <a:schemeClr val="bg1"/>
                </a:solidFill>
              </a:rPr>
              <a:t> </a:t>
            </a:r>
            <a:r>
              <a:rPr lang="sv-SE" b="1" dirty="0" err="1">
                <a:solidFill>
                  <a:schemeClr val="bg1"/>
                </a:solidFill>
              </a:rPr>
              <a:t>tässä</a:t>
            </a:r>
            <a:r>
              <a:rPr lang="sv-SE" b="1" dirty="0">
                <a:solidFill>
                  <a:schemeClr val="bg1"/>
                </a:solidFill>
              </a:rPr>
              <a:t> </a:t>
            </a:r>
            <a:r>
              <a:rPr lang="sv-SE" b="1" dirty="0" err="1">
                <a:solidFill>
                  <a:schemeClr val="bg1"/>
                </a:solidFill>
              </a:rPr>
              <a:t>tapahtuu</a:t>
            </a:r>
            <a:r>
              <a:rPr lang="sv-SE" b="1" dirty="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313025" y="1585980"/>
            <a:ext cx="2386942" cy="13427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8760396">
            <a:off x="3516512" y="2791838"/>
            <a:ext cx="305801" cy="43061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err="1">
                <a:latin typeface="+mj-lt"/>
              </a:rPr>
              <a:t>Kartonkipakkaus</a:t>
            </a:r>
            <a:r>
              <a:rPr lang="sv-SE" sz="3200" b="1" dirty="0">
                <a:latin typeface="+mj-lt"/>
              </a:rPr>
              <a:t> </a:t>
            </a:r>
            <a:r>
              <a:rPr lang="sv-SE" sz="3200" b="1" dirty="0" err="1">
                <a:latin typeface="+mj-lt"/>
              </a:rPr>
              <a:t>saa</a:t>
            </a:r>
            <a:r>
              <a:rPr lang="sv-SE" sz="3200" b="1" dirty="0">
                <a:latin typeface="+mj-lt"/>
              </a:rPr>
              <a:t> </a:t>
            </a:r>
            <a:r>
              <a:rPr lang="sv-SE" sz="3200" b="1" dirty="0" err="1">
                <a:latin typeface="+mj-lt"/>
              </a:rPr>
              <a:t>uuden</a:t>
            </a:r>
            <a:r>
              <a:rPr lang="sv-SE" sz="3200" b="1" dirty="0">
                <a:latin typeface="+mj-lt"/>
              </a:rPr>
              <a:t> </a:t>
            </a:r>
            <a:r>
              <a:rPr lang="sv-SE" sz="3200" b="1" dirty="0" err="1">
                <a:latin typeface="+mj-lt"/>
              </a:rPr>
              <a:t>elämän</a:t>
            </a:r>
            <a:r>
              <a:rPr lang="sv-SE" sz="3200" b="1" dirty="0">
                <a:latin typeface="+mj-lt"/>
              </a:rPr>
              <a:t>!</a:t>
            </a:r>
            <a:endParaRPr lang="en-GB" sz="3200" b="1" dirty="0">
              <a:latin typeface="+mj-lt"/>
            </a:endParaRPr>
          </a:p>
        </p:txBody>
      </p:sp>
      <p:sp>
        <p:nvSpPr>
          <p:cNvPr id="22" name="TextBox 21"/>
          <p:cNvSpPr txBox="1"/>
          <p:nvPr/>
        </p:nvSpPr>
        <p:spPr>
          <a:xfrm>
            <a:off x="1421321" y="1585818"/>
            <a:ext cx="2386942" cy="1323439"/>
          </a:xfrm>
          <a:prstGeom prst="rect">
            <a:avLst/>
          </a:prstGeom>
          <a:noFill/>
        </p:spPr>
        <p:txBody>
          <a:bodyPr wrap="square" rtlCol="0">
            <a:spAutoFit/>
          </a:bodyPr>
          <a:lstStyle/>
          <a:p>
            <a:r>
              <a:rPr lang="sv-SE" sz="2000" b="1" dirty="0" err="1">
                <a:solidFill>
                  <a:schemeClr val="bg1"/>
                </a:solidFill>
              </a:rPr>
              <a:t>Mitä</a:t>
            </a:r>
            <a:r>
              <a:rPr lang="sv-SE" sz="2000" b="1" dirty="0">
                <a:solidFill>
                  <a:schemeClr val="bg1"/>
                </a:solidFill>
              </a:rPr>
              <a:t> </a:t>
            </a:r>
            <a:r>
              <a:rPr lang="sv-SE" sz="2000" b="1" dirty="0" err="1">
                <a:solidFill>
                  <a:schemeClr val="bg1"/>
                </a:solidFill>
              </a:rPr>
              <a:t>voidaan</a:t>
            </a:r>
            <a:r>
              <a:rPr lang="sv-SE" sz="2000" b="1" dirty="0">
                <a:solidFill>
                  <a:schemeClr val="bg1"/>
                </a:solidFill>
              </a:rPr>
              <a:t> </a:t>
            </a:r>
            <a:r>
              <a:rPr lang="sv-SE" sz="2000" b="1" dirty="0" err="1">
                <a:solidFill>
                  <a:schemeClr val="bg1"/>
                </a:solidFill>
              </a:rPr>
              <a:t>valmistaa</a:t>
            </a:r>
            <a:r>
              <a:rPr lang="sv-SE" sz="2000" b="1" dirty="0">
                <a:solidFill>
                  <a:schemeClr val="bg1"/>
                </a:solidFill>
              </a:rPr>
              <a:t> </a:t>
            </a:r>
            <a:r>
              <a:rPr lang="sv-SE" sz="2000" b="1" dirty="0" err="1">
                <a:solidFill>
                  <a:schemeClr val="bg1"/>
                </a:solidFill>
              </a:rPr>
              <a:t>kierrätetyistä</a:t>
            </a:r>
            <a:r>
              <a:rPr lang="sv-SE" sz="2000" b="1" dirty="0">
                <a:solidFill>
                  <a:schemeClr val="bg1"/>
                </a:solidFill>
              </a:rPr>
              <a:t> </a:t>
            </a:r>
            <a:r>
              <a:rPr lang="sv-SE" sz="2000" b="1" dirty="0" err="1">
                <a:solidFill>
                  <a:schemeClr val="bg1"/>
                </a:solidFill>
              </a:rPr>
              <a:t>pakkauksista</a:t>
            </a:r>
            <a:r>
              <a:rPr lang="sv-SE" sz="2000" b="1" dirty="0">
                <a:solidFill>
                  <a:schemeClr val="bg1"/>
                </a:solidFill>
              </a:rPr>
              <a:t>?</a:t>
            </a:r>
            <a:endParaRPr lang="en-GB"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med rundade hörn 19">
            <a:extLst>
              <a:ext uri="{FF2B5EF4-FFF2-40B4-BE49-F238E27FC236}">
                <a16:creationId xmlns:a16="http://schemas.microsoft.com/office/drawing/2014/main" id="{3142D5AD-E416-626C-C9A5-65AD288D4349}"/>
              </a:ext>
            </a:extLst>
          </p:cNvPr>
          <p:cNvSpPr/>
          <p:nvPr/>
        </p:nvSpPr>
        <p:spPr>
          <a:xfrm>
            <a:off x="7453931" y="3221773"/>
            <a:ext cx="2065871"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1" name="Rätvinklig triangel 20">
            <a:extLst>
              <a:ext uri="{FF2B5EF4-FFF2-40B4-BE49-F238E27FC236}">
                <a16:creationId xmlns:a16="http://schemas.microsoft.com/office/drawing/2014/main" id="{60DDF790-EFE7-B188-A0A8-A38CDCAD67AC}"/>
              </a:ext>
            </a:extLst>
          </p:cNvPr>
          <p:cNvSpPr/>
          <p:nvPr/>
        </p:nvSpPr>
        <p:spPr>
          <a:xfrm rot="9904573">
            <a:off x="9031080" y="390517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7" name="Rektangel med rundade hörn 16">
            <a:extLst>
              <a:ext uri="{FF2B5EF4-FFF2-40B4-BE49-F238E27FC236}">
                <a16:creationId xmlns:a16="http://schemas.microsoft.com/office/drawing/2014/main" id="{8C6D589B-0F61-74C1-8B1C-E3BC087DEBBC}"/>
              </a:ext>
            </a:extLst>
          </p:cNvPr>
          <p:cNvSpPr/>
          <p:nvPr/>
        </p:nvSpPr>
        <p:spPr>
          <a:xfrm>
            <a:off x="9690747" y="1855305"/>
            <a:ext cx="1751514" cy="11264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3" name="Bildobjekt 2">
            <a:extLst>
              <a:ext uri="{FF2B5EF4-FFF2-40B4-BE49-F238E27FC236}">
                <a16:creationId xmlns:a16="http://schemas.microsoft.com/office/drawing/2014/main" id="{9AA881F9-987E-A58B-98AC-74F1449D29CC}"/>
              </a:ext>
            </a:extLst>
          </p:cNvPr>
          <p:cNvPicPr>
            <a:picLocks noChangeAspect="1"/>
          </p:cNvPicPr>
          <p:nvPr/>
        </p:nvPicPr>
        <p:blipFill>
          <a:blip r:embed="rId3"/>
          <a:srcRect/>
          <a:stretch/>
        </p:blipFill>
        <p:spPr>
          <a:xfrm>
            <a:off x="1113769" y="3097005"/>
            <a:ext cx="1998324" cy="2797653"/>
          </a:xfrm>
          <a:prstGeom prst="rect">
            <a:avLst/>
          </a:prstGeom>
        </p:spPr>
      </p:pic>
      <p:pic>
        <p:nvPicPr>
          <p:cNvPr id="2" name="Bildobjekt 1"/>
          <p:cNvPicPr>
            <a:picLocks noChangeAspect="1"/>
          </p:cNvPicPr>
          <p:nvPr/>
        </p:nvPicPr>
        <p:blipFill>
          <a:blip r:embed="rId4"/>
          <a:srcRect/>
          <a:stretch/>
        </p:blipFill>
        <p:spPr>
          <a:xfrm>
            <a:off x="9308544" y="3402394"/>
            <a:ext cx="2144805" cy="2492264"/>
          </a:xfrm>
          <a:prstGeom prst="rect">
            <a:avLst/>
          </a:prstGeom>
        </p:spPr>
      </p:pic>
      <p:pic>
        <p:nvPicPr>
          <p:cNvPr id="14338" name="Picture 2"/>
          <p:cNvPicPr>
            <a:picLocks noChangeAspect="1" noChangeArrowheads="1"/>
          </p:cNvPicPr>
          <p:nvPr/>
        </p:nvPicPr>
        <p:blipFill>
          <a:blip r:embed="rId5"/>
          <a:srcRect/>
          <a:stretch/>
        </p:blipFill>
        <p:spPr bwMode="auto">
          <a:xfrm>
            <a:off x="4747325" y="1296851"/>
            <a:ext cx="4642532" cy="1764666"/>
          </a:xfrm>
          <a:prstGeom prst="rect">
            <a:avLst/>
          </a:prstGeom>
          <a:noFill/>
          <a:ln w="9525">
            <a:noFill/>
            <a:miter lim="800000"/>
            <a:headEnd/>
            <a:tailEnd/>
          </a:ln>
        </p:spPr>
      </p:pic>
      <p:pic>
        <p:nvPicPr>
          <p:cNvPr id="5" name="Picture 2"/>
          <p:cNvPicPr>
            <a:picLocks noChangeAspect="1" noChangeArrowheads="1"/>
          </p:cNvPicPr>
          <p:nvPr/>
        </p:nvPicPr>
        <p:blipFill>
          <a:blip r:embed="rId6"/>
          <a:srcRect/>
          <a:stretch/>
        </p:blipFill>
        <p:spPr bwMode="auto">
          <a:xfrm>
            <a:off x="2559465" y="1341113"/>
            <a:ext cx="1975859" cy="1988465"/>
          </a:xfrm>
          <a:prstGeom prst="rect">
            <a:avLst/>
          </a:prstGeom>
          <a:noFill/>
          <a:ln w="9525">
            <a:noFill/>
            <a:miter lim="800000"/>
            <a:headEnd/>
            <a:tailEnd/>
          </a:ln>
        </p:spPr>
      </p:pic>
      <p:sp>
        <p:nvSpPr>
          <p:cNvPr id="7" name="TextBox 6"/>
          <p:cNvSpPr txBox="1"/>
          <p:nvPr/>
        </p:nvSpPr>
        <p:spPr>
          <a:xfrm>
            <a:off x="620066" y="585603"/>
            <a:ext cx="7707087" cy="584775"/>
          </a:xfrm>
          <a:prstGeom prst="rect">
            <a:avLst/>
          </a:prstGeom>
          <a:noFill/>
        </p:spPr>
        <p:txBody>
          <a:bodyPr wrap="square" rtlCol="0">
            <a:spAutoFit/>
          </a:bodyPr>
          <a:lstStyle/>
          <a:p>
            <a:r>
              <a:rPr lang="sv-SE" sz="3200" b="1" dirty="0" err="1">
                <a:latin typeface="+mj-lt"/>
              </a:rPr>
              <a:t>Kuinka</a:t>
            </a:r>
            <a:r>
              <a:rPr lang="sv-SE" sz="3200" b="1" dirty="0">
                <a:latin typeface="+mj-lt"/>
              </a:rPr>
              <a:t> </a:t>
            </a:r>
            <a:r>
              <a:rPr lang="sv-SE" sz="3200" b="1" dirty="0" err="1">
                <a:latin typeface="+mj-lt"/>
              </a:rPr>
              <a:t>paljon</a:t>
            </a:r>
            <a:r>
              <a:rPr lang="sv-SE" sz="3200" b="1" dirty="0">
                <a:latin typeface="+mj-lt"/>
              </a:rPr>
              <a:t> </a:t>
            </a:r>
            <a:r>
              <a:rPr lang="sv-SE" sz="3200" b="1" dirty="0" err="1">
                <a:latin typeface="+mj-lt"/>
              </a:rPr>
              <a:t>kierrätämme</a:t>
            </a:r>
            <a:r>
              <a:rPr lang="sv-SE" sz="3200" b="1" dirty="0">
                <a:latin typeface="+mj-lt"/>
              </a:rPr>
              <a:t>?</a:t>
            </a:r>
            <a:endParaRPr lang="en-GB" sz="3200" b="1" dirty="0">
              <a:latin typeface="+mj-lt"/>
            </a:endParaRPr>
          </a:p>
        </p:txBody>
      </p:sp>
      <p:sp>
        <p:nvSpPr>
          <p:cNvPr id="14" name="TextBox 13"/>
          <p:cNvSpPr txBox="1"/>
          <p:nvPr/>
        </p:nvSpPr>
        <p:spPr>
          <a:xfrm>
            <a:off x="7497601" y="3287349"/>
            <a:ext cx="2065871" cy="646331"/>
          </a:xfrm>
          <a:prstGeom prst="rect">
            <a:avLst/>
          </a:prstGeom>
          <a:noFill/>
        </p:spPr>
        <p:txBody>
          <a:bodyPr wrap="square" rtlCol="0">
            <a:spAutoFit/>
          </a:bodyPr>
          <a:lstStyle/>
          <a:p>
            <a:r>
              <a:rPr lang="sv-SE" b="1" dirty="0" err="1">
                <a:solidFill>
                  <a:schemeClr val="bg1"/>
                </a:solidFill>
              </a:rPr>
              <a:t>Voimmeko</a:t>
            </a:r>
            <a:r>
              <a:rPr lang="sv-SE" b="1" dirty="0">
                <a:solidFill>
                  <a:schemeClr val="bg1"/>
                </a:solidFill>
              </a:rPr>
              <a:t> </a:t>
            </a:r>
            <a:r>
              <a:rPr lang="sv-SE" b="1" dirty="0" err="1">
                <a:solidFill>
                  <a:schemeClr val="bg1"/>
                </a:solidFill>
              </a:rPr>
              <a:t>lisätä</a:t>
            </a:r>
            <a:r>
              <a:rPr lang="sv-SE" b="1" dirty="0">
                <a:solidFill>
                  <a:schemeClr val="bg1"/>
                </a:solidFill>
              </a:rPr>
              <a:t> </a:t>
            </a:r>
            <a:r>
              <a:rPr lang="sv-SE" b="1" dirty="0" err="1">
                <a:solidFill>
                  <a:schemeClr val="bg1"/>
                </a:solidFill>
              </a:rPr>
              <a:t>kierrätystä</a:t>
            </a:r>
            <a:r>
              <a:rPr lang="sv-SE" b="1" dirty="0">
                <a:solidFill>
                  <a:schemeClr val="bg1"/>
                </a:solidFill>
              </a:rPr>
              <a:t>?</a:t>
            </a:r>
            <a:endParaRPr lang="en-GB" b="1" dirty="0">
              <a:solidFill>
                <a:schemeClr val="bg1"/>
              </a:solidFill>
            </a:endParaRPr>
          </a:p>
        </p:txBody>
      </p:sp>
      <p:sp>
        <p:nvSpPr>
          <p:cNvPr id="23" name="TextBox 22"/>
          <p:cNvSpPr txBox="1"/>
          <p:nvPr/>
        </p:nvSpPr>
        <p:spPr>
          <a:xfrm>
            <a:off x="9806534" y="1951293"/>
            <a:ext cx="1693784" cy="923330"/>
          </a:xfrm>
          <a:prstGeom prst="rect">
            <a:avLst/>
          </a:prstGeom>
          <a:noFill/>
        </p:spPr>
        <p:txBody>
          <a:bodyPr wrap="square" rtlCol="0">
            <a:spAutoFit/>
          </a:bodyPr>
          <a:lstStyle/>
          <a:p>
            <a:r>
              <a:rPr lang="sv-SE" b="1" dirty="0" err="1">
                <a:solidFill>
                  <a:schemeClr val="bg1"/>
                </a:solidFill>
              </a:rPr>
              <a:t>Miksi</a:t>
            </a:r>
            <a:r>
              <a:rPr lang="sv-SE" b="1" dirty="0">
                <a:solidFill>
                  <a:schemeClr val="bg1"/>
                </a:solidFill>
              </a:rPr>
              <a:t> </a:t>
            </a:r>
            <a:r>
              <a:rPr lang="sv-SE" b="1" dirty="0" err="1">
                <a:solidFill>
                  <a:schemeClr val="bg1"/>
                </a:solidFill>
              </a:rPr>
              <a:t>uskot</a:t>
            </a:r>
            <a:r>
              <a:rPr lang="sv-SE" b="1" dirty="0">
                <a:solidFill>
                  <a:schemeClr val="bg1"/>
                </a:solidFill>
              </a:rPr>
              <a:t> sen </a:t>
            </a:r>
            <a:r>
              <a:rPr lang="sv-SE" b="1" dirty="0" err="1">
                <a:solidFill>
                  <a:schemeClr val="bg1"/>
                </a:solidFill>
              </a:rPr>
              <a:t>olevan</a:t>
            </a:r>
            <a:r>
              <a:rPr lang="sv-SE" b="1" dirty="0">
                <a:solidFill>
                  <a:schemeClr val="bg1"/>
                </a:solidFill>
              </a:rPr>
              <a:t> </a:t>
            </a:r>
            <a:r>
              <a:rPr lang="sv-SE" b="1" dirty="0" err="1">
                <a:solidFill>
                  <a:schemeClr val="bg1"/>
                </a:solidFill>
              </a:rPr>
              <a:t>niin</a:t>
            </a:r>
            <a:r>
              <a:rPr lang="sv-SE" b="1" dirty="0">
                <a:solidFill>
                  <a:schemeClr val="bg1"/>
                </a:solidFill>
              </a:rPr>
              <a:t>?</a:t>
            </a:r>
            <a:endParaRPr lang="en-GB" b="1" dirty="0">
              <a:solidFill>
                <a:schemeClr val="bg1"/>
              </a:solidFill>
            </a:endParaRPr>
          </a:p>
        </p:txBody>
      </p:sp>
      <p:pic>
        <p:nvPicPr>
          <p:cNvPr id="8" name="Bildobjekt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6365" y="1082153"/>
            <a:ext cx="2324745" cy="2536835"/>
          </a:xfrm>
          <a:prstGeom prst="rect">
            <a:avLst/>
          </a:prstGeom>
        </p:spPr>
      </p:pic>
      <p:sp>
        <p:nvSpPr>
          <p:cNvPr id="13" name="Rektangel med rundade hörn 12">
            <a:extLst>
              <a:ext uri="{FF2B5EF4-FFF2-40B4-BE49-F238E27FC236}">
                <a16:creationId xmlns:a16="http://schemas.microsoft.com/office/drawing/2014/main" id="{017F434C-7A09-E651-7C9B-D483B72A1832}"/>
              </a:ext>
            </a:extLst>
          </p:cNvPr>
          <p:cNvSpPr/>
          <p:nvPr/>
        </p:nvSpPr>
        <p:spPr>
          <a:xfrm>
            <a:off x="3314304" y="3500313"/>
            <a:ext cx="2953718" cy="18649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Rätvinklig triangel 15">
            <a:extLst>
              <a:ext uri="{FF2B5EF4-FFF2-40B4-BE49-F238E27FC236}">
                <a16:creationId xmlns:a16="http://schemas.microsoft.com/office/drawing/2014/main" id="{D4159C69-4055-7A65-936A-6F350C49A805}"/>
              </a:ext>
            </a:extLst>
          </p:cNvPr>
          <p:cNvSpPr/>
          <p:nvPr/>
        </p:nvSpPr>
        <p:spPr>
          <a:xfrm rot="10800000">
            <a:off x="3025729" y="405802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0"/>
          <p:cNvSpPr txBox="1"/>
          <p:nvPr/>
        </p:nvSpPr>
        <p:spPr>
          <a:xfrm>
            <a:off x="3421970" y="3736834"/>
            <a:ext cx="2846052" cy="1569660"/>
          </a:xfrm>
          <a:prstGeom prst="rect">
            <a:avLst/>
          </a:prstGeom>
          <a:noFill/>
        </p:spPr>
        <p:txBody>
          <a:bodyPr wrap="square" rtlCol="0">
            <a:spAutoFit/>
          </a:bodyPr>
          <a:lstStyle/>
          <a:p>
            <a:r>
              <a:rPr lang="sv-SE" sz="1600" b="1" dirty="0" err="1">
                <a:solidFill>
                  <a:schemeClr val="bg1"/>
                </a:solidFill>
              </a:rPr>
              <a:t>Tiesitkö</a:t>
            </a:r>
            <a:r>
              <a:rPr lang="sv-SE" sz="1600" b="1" dirty="0">
                <a:solidFill>
                  <a:schemeClr val="bg1"/>
                </a:solidFill>
              </a:rPr>
              <a:t> </a:t>
            </a:r>
            <a:r>
              <a:rPr lang="sv-SE" sz="1600" b="1" dirty="0" err="1">
                <a:solidFill>
                  <a:schemeClr val="bg1"/>
                </a:solidFill>
              </a:rPr>
              <a:t>että</a:t>
            </a:r>
            <a:r>
              <a:rPr lang="sv-SE" sz="1600" b="1" dirty="0">
                <a:solidFill>
                  <a:schemeClr val="bg1"/>
                </a:solidFill>
              </a:rPr>
              <a:t>?</a:t>
            </a:r>
          </a:p>
          <a:p>
            <a:r>
              <a:rPr lang="sv-SE" sz="1600" dirty="0">
                <a:solidFill>
                  <a:schemeClr val="bg1"/>
                </a:solidFill>
              </a:rPr>
              <a:t>Monet </a:t>
            </a:r>
            <a:r>
              <a:rPr lang="sv-SE" sz="1600" dirty="0" err="1">
                <a:solidFill>
                  <a:schemeClr val="bg1"/>
                </a:solidFill>
              </a:rPr>
              <a:t>kartonkipakkaukset</a:t>
            </a:r>
            <a:r>
              <a:rPr lang="sv-SE" sz="1600" dirty="0">
                <a:solidFill>
                  <a:schemeClr val="bg1"/>
                </a:solidFill>
              </a:rPr>
              <a:t>, kuten </a:t>
            </a:r>
            <a:r>
              <a:rPr lang="sv-SE" sz="1600" dirty="0" err="1">
                <a:solidFill>
                  <a:schemeClr val="bg1"/>
                </a:solidFill>
              </a:rPr>
              <a:t>maito</a:t>
            </a:r>
            <a:r>
              <a:rPr lang="sv-SE" sz="1600" dirty="0">
                <a:solidFill>
                  <a:schemeClr val="bg1"/>
                </a:solidFill>
              </a:rPr>
              <a:t>-, </a:t>
            </a:r>
            <a:r>
              <a:rPr lang="sv-SE" sz="1600" dirty="0" err="1">
                <a:solidFill>
                  <a:schemeClr val="bg1"/>
                </a:solidFill>
              </a:rPr>
              <a:t>piimä</a:t>
            </a:r>
            <a:r>
              <a:rPr lang="sv-SE" sz="1600" dirty="0">
                <a:solidFill>
                  <a:schemeClr val="bg1"/>
                </a:solidFill>
              </a:rPr>
              <a:t>- ja </a:t>
            </a:r>
            <a:r>
              <a:rPr lang="sv-SE" sz="1600" dirty="0" err="1">
                <a:solidFill>
                  <a:schemeClr val="bg1"/>
                </a:solidFill>
              </a:rPr>
              <a:t>mehupakkaukset</a:t>
            </a:r>
            <a:r>
              <a:rPr lang="sv-SE" sz="1600" dirty="0">
                <a:solidFill>
                  <a:schemeClr val="bg1"/>
                </a:solidFill>
              </a:rPr>
              <a:t> </a:t>
            </a:r>
            <a:r>
              <a:rPr lang="sv-SE" sz="1600" dirty="0" err="1">
                <a:solidFill>
                  <a:schemeClr val="bg1"/>
                </a:solidFill>
              </a:rPr>
              <a:t>palautetaan</a:t>
            </a:r>
            <a:r>
              <a:rPr lang="sv-SE" sz="1600" dirty="0">
                <a:solidFill>
                  <a:schemeClr val="bg1"/>
                </a:solidFill>
              </a:rPr>
              <a:t> </a:t>
            </a:r>
            <a:r>
              <a:rPr lang="sv-SE" sz="1600" dirty="0" err="1">
                <a:solidFill>
                  <a:schemeClr val="bg1"/>
                </a:solidFill>
              </a:rPr>
              <a:t>kierrätykseen</a:t>
            </a:r>
            <a:r>
              <a:rPr lang="sv-SE" sz="1600" dirty="0">
                <a:solidFill>
                  <a:schemeClr val="bg1"/>
                </a:solidFill>
              </a:rPr>
              <a:t>, mutta </a:t>
            </a:r>
            <a:r>
              <a:rPr lang="sv-SE" sz="1600" dirty="0" err="1">
                <a:solidFill>
                  <a:schemeClr val="bg1"/>
                </a:solidFill>
              </a:rPr>
              <a:t>eivät</a:t>
            </a:r>
            <a:r>
              <a:rPr lang="sv-SE" sz="1600" dirty="0">
                <a:solidFill>
                  <a:schemeClr val="bg1"/>
                </a:solidFill>
              </a:rPr>
              <a:t> </a:t>
            </a:r>
            <a:r>
              <a:rPr lang="sv-SE" sz="1600" dirty="0" err="1">
                <a:solidFill>
                  <a:schemeClr val="bg1"/>
                </a:solidFill>
              </a:rPr>
              <a:t>kaikki</a:t>
            </a:r>
            <a:r>
              <a:rPr lang="sv-SE" sz="1600" dirty="0">
                <a:solidFill>
                  <a:schemeClr val="bg1"/>
                </a:solidFill>
              </a:rPr>
              <a:t>.</a:t>
            </a:r>
          </a:p>
        </p:txBody>
      </p:sp>
      <p:sp>
        <p:nvSpPr>
          <p:cNvPr id="18" name="Rätvinklig triangel 17">
            <a:extLst>
              <a:ext uri="{FF2B5EF4-FFF2-40B4-BE49-F238E27FC236}">
                <a16:creationId xmlns:a16="http://schemas.microsoft.com/office/drawing/2014/main" id="{244EDB5C-1BAC-B842-EACA-A2A8D3F64AED}"/>
              </a:ext>
            </a:extLst>
          </p:cNvPr>
          <p:cNvSpPr/>
          <p:nvPr/>
        </p:nvSpPr>
        <p:spPr>
          <a:xfrm rot="5400000">
            <a:off x="10653426" y="297776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7" name="Rektangel med rundade hörn 26">
            <a:extLst>
              <a:ext uri="{FF2B5EF4-FFF2-40B4-BE49-F238E27FC236}">
                <a16:creationId xmlns:a16="http://schemas.microsoft.com/office/drawing/2014/main" id="{E2183847-5615-51A1-B2BB-148BD1FAC239}"/>
              </a:ext>
            </a:extLst>
          </p:cNvPr>
          <p:cNvSpPr/>
          <p:nvPr/>
        </p:nvSpPr>
        <p:spPr>
          <a:xfrm>
            <a:off x="6979764" y="4929302"/>
            <a:ext cx="2450241" cy="5185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Rätvinklig triangel 27">
            <a:extLst>
              <a:ext uri="{FF2B5EF4-FFF2-40B4-BE49-F238E27FC236}">
                <a16:creationId xmlns:a16="http://schemas.microsoft.com/office/drawing/2014/main" id="{48048BD3-DB44-750E-4904-0218A22F0122}"/>
              </a:ext>
            </a:extLst>
          </p:cNvPr>
          <p:cNvSpPr/>
          <p:nvPr/>
        </p:nvSpPr>
        <p:spPr>
          <a:xfrm rot="17690547">
            <a:off x="8788048" y="4704701"/>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5" name="TextBox 14"/>
          <p:cNvSpPr txBox="1"/>
          <p:nvPr/>
        </p:nvSpPr>
        <p:spPr>
          <a:xfrm>
            <a:off x="6979764" y="4995935"/>
            <a:ext cx="2553195" cy="369332"/>
          </a:xfrm>
          <a:prstGeom prst="rect">
            <a:avLst/>
          </a:prstGeom>
          <a:noFill/>
        </p:spPr>
        <p:txBody>
          <a:bodyPr wrap="square" rtlCol="0">
            <a:spAutoFit/>
          </a:bodyPr>
          <a:lstStyle/>
          <a:p>
            <a:r>
              <a:rPr lang="sv-SE" b="1" dirty="0" err="1">
                <a:solidFill>
                  <a:schemeClr val="bg1"/>
                </a:solidFill>
              </a:rPr>
              <a:t>Mitä</a:t>
            </a:r>
            <a:r>
              <a:rPr lang="sv-SE" b="1" dirty="0">
                <a:solidFill>
                  <a:schemeClr val="bg1"/>
                </a:solidFill>
              </a:rPr>
              <a:t> </a:t>
            </a:r>
            <a:r>
              <a:rPr lang="sv-SE" b="1" dirty="0" err="1">
                <a:solidFill>
                  <a:schemeClr val="bg1"/>
                </a:solidFill>
              </a:rPr>
              <a:t>sinä</a:t>
            </a:r>
            <a:r>
              <a:rPr lang="sv-SE" b="1" dirty="0">
                <a:solidFill>
                  <a:schemeClr val="bg1"/>
                </a:solidFill>
              </a:rPr>
              <a:t> </a:t>
            </a:r>
            <a:r>
              <a:rPr lang="sv-SE" b="1" dirty="0" err="1">
                <a:solidFill>
                  <a:schemeClr val="bg1"/>
                </a:solidFill>
              </a:rPr>
              <a:t>voit</a:t>
            </a:r>
            <a:r>
              <a:rPr lang="sv-SE" b="1" dirty="0">
                <a:solidFill>
                  <a:schemeClr val="bg1"/>
                </a:solidFill>
              </a:rPr>
              <a:t> </a:t>
            </a:r>
            <a:r>
              <a:rPr lang="sv-SE" b="1" dirty="0" err="1">
                <a:solidFill>
                  <a:schemeClr val="bg1"/>
                </a:solidFill>
              </a:rPr>
              <a:t>tehdä</a:t>
            </a:r>
            <a:r>
              <a:rPr lang="sv-SE" b="1" dirty="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1314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3"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2" name="TextBox 11">
            <a:extLst>
              <a:ext uri="{FF2B5EF4-FFF2-40B4-BE49-F238E27FC236}">
                <a16:creationId xmlns:a16="http://schemas.microsoft.com/office/drawing/2014/main" id="{4EC681E6-DCBC-EA7D-7207-018C64558574}"/>
              </a:ext>
            </a:extLst>
          </p:cNvPr>
          <p:cNvSpPr txBox="1"/>
          <p:nvPr/>
        </p:nvSpPr>
        <p:spPr>
          <a:xfrm>
            <a:off x="665669" y="626498"/>
            <a:ext cx="6381517" cy="1077218"/>
          </a:xfrm>
          <a:prstGeom prst="rect">
            <a:avLst/>
          </a:prstGeom>
          <a:noFill/>
        </p:spPr>
        <p:txBody>
          <a:bodyPr wrap="square" rtlCol="0">
            <a:spAutoFit/>
          </a:bodyPr>
          <a:lstStyle/>
          <a:p>
            <a:r>
              <a:rPr lang="sv-SE" sz="3200" b="1" dirty="0" err="1"/>
              <a:t>Ottakaa</a:t>
            </a:r>
            <a:r>
              <a:rPr lang="sv-SE" sz="3200" b="1" dirty="0"/>
              <a:t> </a:t>
            </a:r>
            <a:r>
              <a:rPr lang="sv-SE" sz="3200" b="1" dirty="0" err="1"/>
              <a:t>haaste</a:t>
            </a:r>
            <a:r>
              <a:rPr lang="sv-SE" sz="3200" b="1" dirty="0"/>
              <a:t> </a:t>
            </a:r>
            <a:r>
              <a:rPr lang="sv-SE" sz="3200" b="1" dirty="0" err="1"/>
              <a:t>vastaan</a:t>
            </a:r>
            <a:r>
              <a:rPr lang="sv-SE" sz="3200" b="1" dirty="0"/>
              <a:t> ja </a:t>
            </a:r>
            <a:br>
              <a:rPr lang="sv-SE" sz="3200" b="1" dirty="0"/>
            </a:br>
            <a:r>
              <a:rPr lang="sv-SE" sz="3200" b="1" dirty="0" err="1"/>
              <a:t>osallistukaa</a:t>
            </a:r>
            <a:r>
              <a:rPr lang="sv-SE" sz="3200" b="1" dirty="0"/>
              <a:t> </a:t>
            </a:r>
            <a:r>
              <a:rPr lang="sv-SE" sz="3200" b="1" dirty="0" err="1"/>
              <a:t>Kartonkikilpailu</a:t>
            </a:r>
            <a:endParaRPr lang="sv-SE" sz="3200" b="1" dirty="0"/>
          </a:p>
        </p:txBody>
      </p:sp>
      <p:sp>
        <p:nvSpPr>
          <p:cNvPr id="6" name="Rektangel med rundade hörn 5">
            <a:extLst>
              <a:ext uri="{FF2B5EF4-FFF2-40B4-BE49-F238E27FC236}">
                <a16:creationId xmlns:a16="http://schemas.microsoft.com/office/drawing/2014/main" id="{09FC359E-F944-0F7A-4BF9-6002858F3AD5}"/>
              </a:ext>
            </a:extLst>
          </p:cNvPr>
          <p:cNvSpPr/>
          <p:nvPr/>
        </p:nvSpPr>
        <p:spPr>
          <a:xfrm>
            <a:off x="8041912" y="1324733"/>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9C67CBC0-CF31-A5AD-EB91-275F37E544E4}"/>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1">
            <a:extLst>
              <a:ext uri="{FF2B5EF4-FFF2-40B4-BE49-F238E27FC236}">
                <a16:creationId xmlns:a16="http://schemas.microsoft.com/office/drawing/2014/main" id="{086A6F2F-71B8-2EE9-ACE5-F98D2740694B}"/>
              </a:ext>
            </a:extLst>
          </p:cNvPr>
          <p:cNvSpPr txBox="1"/>
          <p:nvPr/>
        </p:nvSpPr>
        <p:spPr>
          <a:xfrm>
            <a:off x="8268804" y="1385813"/>
            <a:ext cx="2428095" cy="1938992"/>
          </a:xfrm>
          <a:prstGeom prst="rect">
            <a:avLst/>
          </a:prstGeom>
          <a:noFill/>
        </p:spPr>
        <p:txBody>
          <a:bodyPr wrap="square" rtlCol="0">
            <a:spAutoFit/>
          </a:bodyPr>
          <a:lstStyle/>
          <a:p>
            <a:r>
              <a:rPr lang="sv-SE" sz="2400" b="1" dirty="0" err="1">
                <a:solidFill>
                  <a:schemeClr val="bg1"/>
                </a:solidFill>
              </a:rPr>
              <a:t>Muista</a:t>
            </a:r>
            <a:r>
              <a:rPr lang="sv-SE" sz="2400" b="1" dirty="0">
                <a:solidFill>
                  <a:schemeClr val="bg1"/>
                </a:solidFill>
              </a:rPr>
              <a:t> </a:t>
            </a:r>
            <a:r>
              <a:rPr lang="sv-SE" sz="2400" b="1" dirty="0" err="1">
                <a:solidFill>
                  <a:schemeClr val="bg1"/>
                </a:solidFill>
              </a:rPr>
              <a:t>litistää</a:t>
            </a:r>
            <a:r>
              <a:rPr lang="sv-SE" sz="2400" b="1" dirty="0">
                <a:solidFill>
                  <a:schemeClr val="bg1"/>
                </a:solidFill>
              </a:rPr>
              <a:t> </a:t>
            </a:r>
            <a:r>
              <a:rPr lang="sv-SE" sz="2400" b="1" dirty="0" err="1">
                <a:solidFill>
                  <a:schemeClr val="bg1"/>
                </a:solidFill>
              </a:rPr>
              <a:t>minut,ennen</a:t>
            </a:r>
            <a:r>
              <a:rPr lang="sv-SE" sz="2400" b="1" dirty="0">
                <a:solidFill>
                  <a:schemeClr val="bg1"/>
                </a:solidFill>
              </a:rPr>
              <a:t> </a:t>
            </a:r>
            <a:r>
              <a:rPr lang="sv-SE" sz="2400" b="1" dirty="0" err="1">
                <a:solidFill>
                  <a:schemeClr val="bg1"/>
                </a:solidFill>
              </a:rPr>
              <a:t>kuin</a:t>
            </a:r>
            <a:r>
              <a:rPr lang="sv-SE" sz="2400" b="1" dirty="0">
                <a:solidFill>
                  <a:schemeClr val="bg1"/>
                </a:solidFill>
              </a:rPr>
              <a:t> </a:t>
            </a:r>
            <a:r>
              <a:rPr lang="sv-SE" sz="2400" b="1" dirty="0" err="1">
                <a:solidFill>
                  <a:schemeClr val="bg1"/>
                </a:solidFill>
              </a:rPr>
              <a:t>palautat</a:t>
            </a:r>
            <a:r>
              <a:rPr lang="sv-SE" sz="2400" b="1" dirty="0">
                <a:solidFill>
                  <a:schemeClr val="bg1"/>
                </a:solidFill>
              </a:rPr>
              <a:t> minut!</a:t>
            </a:r>
          </a:p>
          <a:p>
            <a:endParaRPr lang="sv-SE" sz="2400" b="1" dirty="0">
              <a:solidFill>
                <a:schemeClr val="bg1"/>
              </a:solidFill>
            </a:endParaRPr>
          </a:p>
        </p:txBody>
      </p:sp>
    </p:spTree>
    <p:extLst>
      <p:ext uri="{BB962C8B-B14F-4D97-AF65-F5344CB8AC3E}">
        <p14:creationId xmlns:p14="http://schemas.microsoft.com/office/powerpoint/2010/main" val="90882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9" y="822350"/>
            <a:ext cx="4872036" cy="830997"/>
          </a:xfrm>
          <a:prstGeom prst="rect">
            <a:avLst/>
          </a:prstGeom>
          <a:noFill/>
        </p:spPr>
        <p:txBody>
          <a:bodyPr wrap="square" rtlCol="0">
            <a:spAutoFit/>
          </a:bodyPr>
          <a:lstStyle/>
          <a:p>
            <a:r>
              <a:rPr lang="sv-SE" sz="2400" b="1" dirty="0" err="1">
                <a:latin typeface="+mj-lt"/>
              </a:rPr>
              <a:t>Kartonkikilpailu</a:t>
            </a:r>
            <a:r>
              <a:rPr lang="sv-SE" sz="2400" b="1" dirty="0">
                <a:latin typeface="+mj-lt"/>
              </a:rPr>
              <a:t> </a:t>
            </a:r>
            <a:r>
              <a:rPr lang="sv-SE" sz="2400" b="1" dirty="0" err="1">
                <a:latin typeface="+mj-lt"/>
              </a:rPr>
              <a:t>Suomessa</a:t>
            </a:r>
            <a:r>
              <a:rPr lang="sv-SE" sz="2400" b="1" dirty="0">
                <a:latin typeface="+mj-lt"/>
              </a:rPr>
              <a:t>, </a:t>
            </a:r>
            <a:r>
              <a:rPr lang="sv-SE" sz="2400" b="1" dirty="0" err="1">
                <a:latin typeface="+mj-lt"/>
              </a:rPr>
              <a:t>Ruotsissa</a:t>
            </a:r>
            <a:r>
              <a:rPr lang="sv-SE" sz="2400" b="1" dirty="0">
                <a:latin typeface="+mj-lt"/>
              </a:rPr>
              <a:t> ja </a:t>
            </a:r>
            <a:r>
              <a:rPr lang="sv-SE" sz="2400" b="1" dirty="0" err="1">
                <a:latin typeface="+mj-lt"/>
              </a:rPr>
              <a:t>Tanskassa</a:t>
            </a:r>
            <a:endParaRPr lang="sv-SE" sz="2400" b="1" dirty="0">
              <a:latin typeface="+mj-lt"/>
            </a:endParaRPr>
          </a:p>
        </p:txBody>
      </p:sp>
      <p:sp>
        <p:nvSpPr>
          <p:cNvPr id="10" name="textruta 9"/>
          <p:cNvSpPr txBox="1"/>
          <p:nvPr/>
        </p:nvSpPr>
        <p:spPr>
          <a:xfrm>
            <a:off x="6025867" y="1826941"/>
            <a:ext cx="4872037" cy="3293209"/>
          </a:xfrm>
          <a:prstGeom prst="rect">
            <a:avLst/>
          </a:prstGeom>
          <a:noFill/>
        </p:spPr>
        <p:txBody>
          <a:bodyPr wrap="square" rtlCol="0">
            <a:spAutoFit/>
          </a:bodyPr>
          <a:lstStyle/>
          <a:p>
            <a:pPr marL="285744" indent="-285744">
              <a:buFont typeface="Arial"/>
              <a:buChar char="•"/>
            </a:pPr>
            <a:r>
              <a:rPr lang="sv-SE" sz="1600" dirty="0" err="1"/>
              <a:t>Kartonkipakkausten</a:t>
            </a:r>
            <a:r>
              <a:rPr lang="sv-SE" sz="1600" dirty="0"/>
              <a:t> </a:t>
            </a:r>
            <a:r>
              <a:rPr lang="sv-SE" sz="1600" dirty="0" err="1"/>
              <a:t>kierrättämisen</a:t>
            </a:r>
            <a:r>
              <a:rPr lang="sv-SE" sz="1600" dirty="0"/>
              <a:t> </a:t>
            </a:r>
            <a:r>
              <a:rPr lang="sv-SE" sz="1600" dirty="0" err="1"/>
              <a:t>lisäämiseksi</a:t>
            </a:r>
            <a:r>
              <a:rPr lang="sv-SE" sz="1600" dirty="0"/>
              <a:t> </a:t>
            </a:r>
            <a:r>
              <a:rPr lang="sv-SE" sz="1600" dirty="0" err="1"/>
              <a:t>kilpailu</a:t>
            </a:r>
            <a:r>
              <a:rPr lang="sv-SE" sz="1600" dirty="0"/>
              <a:t> </a:t>
            </a:r>
            <a:r>
              <a:rPr lang="sv-SE" sz="1600" dirty="0" err="1"/>
              <a:t>järjestetään</a:t>
            </a:r>
            <a:r>
              <a:rPr lang="sv-SE" sz="1600" dirty="0"/>
              <a:t> </a:t>
            </a:r>
            <a:r>
              <a:rPr lang="sv-SE" sz="1600" dirty="0" err="1"/>
              <a:t>samanaikaisesti</a:t>
            </a:r>
            <a:r>
              <a:rPr lang="sv-SE" sz="1600" dirty="0"/>
              <a:t> </a:t>
            </a:r>
            <a:r>
              <a:rPr lang="sv-SE" sz="1600" dirty="0" err="1"/>
              <a:t>Suomessa</a:t>
            </a:r>
            <a:r>
              <a:rPr lang="sv-SE" sz="1600" dirty="0"/>
              <a:t>, </a:t>
            </a:r>
            <a:r>
              <a:rPr lang="sv-SE" sz="1600" dirty="0" err="1"/>
              <a:t>Ruotsissa</a:t>
            </a:r>
            <a:r>
              <a:rPr lang="sv-SE" sz="1600" dirty="0"/>
              <a:t> ja </a:t>
            </a:r>
            <a:r>
              <a:rPr lang="sv-SE" sz="1600" dirty="0" err="1"/>
              <a:t>Tanskassa</a:t>
            </a:r>
            <a:r>
              <a:rPr lang="sv-SE" sz="1600" dirty="0"/>
              <a:t>.</a:t>
            </a:r>
          </a:p>
          <a:p>
            <a:pPr marL="285744" indent="-285744">
              <a:buFont typeface="Arial"/>
              <a:buChar char="•"/>
            </a:pPr>
            <a:endParaRPr lang="sv-SE" sz="1600" dirty="0"/>
          </a:p>
          <a:p>
            <a:pPr marL="285744" indent="-285744">
              <a:buFont typeface="Arial"/>
              <a:buChar char="•"/>
            </a:pPr>
            <a:r>
              <a:rPr lang="sv-SE" sz="1600" dirty="0" err="1"/>
              <a:t>Kilpailu</a:t>
            </a:r>
            <a:r>
              <a:rPr lang="sv-SE" sz="1600" dirty="0"/>
              <a:t> on </a:t>
            </a:r>
            <a:r>
              <a:rPr lang="sv-SE" sz="1600" dirty="0" err="1"/>
              <a:t>avoinna</a:t>
            </a:r>
            <a:r>
              <a:rPr lang="sv-SE" sz="1600" dirty="0"/>
              <a:t> </a:t>
            </a:r>
            <a:r>
              <a:rPr lang="sv-SE" sz="1600" dirty="0" err="1"/>
              <a:t>kaikkien</a:t>
            </a:r>
            <a:r>
              <a:rPr lang="sv-SE" sz="1600" dirty="0"/>
              <a:t> </a:t>
            </a:r>
            <a:r>
              <a:rPr lang="sv-SE" sz="1600" dirty="0" err="1"/>
              <a:t>maiden</a:t>
            </a:r>
            <a:r>
              <a:rPr lang="sv-SE" sz="1600" dirty="0"/>
              <a:t> </a:t>
            </a:r>
            <a:r>
              <a:rPr lang="sv-SE" sz="1600" dirty="0" err="1"/>
              <a:t>päiväkoti</a:t>
            </a:r>
            <a:r>
              <a:rPr lang="sv-SE" sz="1600" dirty="0"/>
              <a:t> </a:t>
            </a:r>
            <a:r>
              <a:rPr lang="sv-SE" sz="1600" dirty="0" err="1"/>
              <a:t>lapsille</a:t>
            </a:r>
            <a:r>
              <a:rPr lang="sv-SE" sz="1600" dirty="0"/>
              <a:t>/</a:t>
            </a:r>
            <a:r>
              <a:rPr lang="sv-SE" sz="1600" dirty="0" err="1"/>
              <a:t>ala-asteen</a:t>
            </a:r>
            <a:r>
              <a:rPr lang="sv-SE" sz="1600" dirty="0"/>
              <a:t> </a:t>
            </a:r>
            <a:r>
              <a:rPr lang="sv-SE" sz="1600" dirty="0" err="1"/>
              <a:t>oppilaille</a:t>
            </a:r>
            <a:r>
              <a:rPr lang="sv-SE" sz="1600" dirty="0"/>
              <a:t>.</a:t>
            </a:r>
          </a:p>
          <a:p>
            <a:pPr marL="285744" indent="-285744">
              <a:buFont typeface="Arial"/>
              <a:buChar char="•"/>
            </a:pPr>
            <a:endParaRPr lang="sv-SE" sz="1600" dirty="0"/>
          </a:p>
          <a:p>
            <a:pPr marL="285744" indent="-285744">
              <a:buFont typeface="Arial"/>
              <a:buChar char="•"/>
            </a:pPr>
            <a:r>
              <a:rPr lang="sv-SE" sz="1600" dirty="0" err="1"/>
              <a:t>Voitte</a:t>
            </a:r>
            <a:r>
              <a:rPr lang="sv-SE" sz="1600" dirty="0"/>
              <a:t> </a:t>
            </a:r>
            <a:r>
              <a:rPr lang="sv-SE" sz="1600" dirty="0" err="1"/>
              <a:t>seurata</a:t>
            </a:r>
            <a:r>
              <a:rPr lang="sv-SE" sz="1600" dirty="0"/>
              <a:t> </a:t>
            </a:r>
            <a:r>
              <a:rPr lang="sv-SE" sz="1600" dirty="0" err="1"/>
              <a:t>ruotsalaisten</a:t>
            </a:r>
            <a:r>
              <a:rPr lang="sv-SE" sz="1600" dirty="0"/>
              <a:t> </a:t>
            </a:r>
            <a:r>
              <a:rPr lang="sv-SE" sz="1600" dirty="0" err="1"/>
              <a:t>Kartonkikilpailua</a:t>
            </a:r>
            <a:r>
              <a:rPr lang="sv-SE" sz="1600" dirty="0"/>
              <a:t> ja </a:t>
            </a:r>
            <a:r>
              <a:rPr lang="sv-SE" sz="1600" dirty="0" err="1"/>
              <a:t>heidän</a:t>
            </a:r>
            <a:r>
              <a:rPr lang="sv-SE" sz="1600" dirty="0"/>
              <a:t> </a:t>
            </a:r>
            <a:r>
              <a:rPr lang="sv-SE" sz="1600" dirty="0" err="1"/>
              <a:t>lähettämiä</a:t>
            </a:r>
            <a:r>
              <a:rPr lang="sv-SE" sz="1600" dirty="0"/>
              <a:t> </a:t>
            </a:r>
            <a:r>
              <a:rPr lang="sv-SE" sz="1600" dirty="0" err="1"/>
              <a:t>kilpailuehdotuksia</a:t>
            </a:r>
            <a:r>
              <a:rPr lang="sv-SE" sz="1600" dirty="0"/>
              <a:t> </a:t>
            </a:r>
            <a:r>
              <a:rPr lang="sv-SE" sz="1600" dirty="0" err="1"/>
              <a:t>osoitteessa</a:t>
            </a:r>
            <a:r>
              <a:rPr lang="sv-SE" sz="1600" dirty="0"/>
              <a:t> </a:t>
            </a:r>
            <a:r>
              <a:rPr lang="sv-SE" sz="1600" dirty="0" err="1"/>
              <a:t>www.kartongmatchen.se</a:t>
            </a:r>
            <a:r>
              <a:rPr lang="sv-SE" sz="1600" dirty="0"/>
              <a:t>. </a:t>
            </a:r>
            <a:r>
              <a:rPr lang="sv-SE" sz="1600" dirty="0" err="1"/>
              <a:t>Tanskalaisten</a:t>
            </a:r>
            <a:r>
              <a:rPr lang="sv-SE" sz="1600" dirty="0"/>
              <a:t> </a:t>
            </a:r>
            <a:r>
              <a:rPr lang="sv-SE" sz="1600" dirty="0" err="1"/>
              <a:t>kilpailua</a:t>
            </a:r>
            <a:r>
              <a:rPr lang="sv-SE" sz="1600" dirty="0"/>
              <a:t> </a:t>
            </a:r>
            <a:r>
              <a:rPr lang="sv-SE" sz="1600" dirty="0" err="1"/>
              <a:t>voitte</a:t>
            </a:r>
            <a:r>
              <a:rPr lang="sv-SE" sz="1600" dirty="0"/>
              <a:t> </a:t>
            </a:r>
            <a:r>
              <a:rPr lang="sv-SE" sz="1600" dirty="0" err="1"/>
              <a:t>seurata</a:t>
            </a:r>
            <a:r>
              <a:rPr lang="sv-SE" sz="1600" dirty="0"/>
              <a:t> </a:t>
            </a:r>
            <a:r>
              <a:rPr lang="sv-SE" sz="1600" dirty="0" err="1"/>
              <a:t>osoitteessa</a:t>
            </a:r>
            <a:r>
              <a:rPr lang="sv-SE" sz="1600" dirty="0"/>
              <a:t> </a:t>
            </a:r>
            <a:r>
              <a:rPr lang="sv-SE" sz="1600" dirty="0" err="1"/>
              <a:t>www.kartongdysten.dk</a:t>
            </a:r>
            <a:endParaRPr lang="sv-SE" sz="1600" dirty="0"/>
          </a:p>
          <a:p>
            <a:endParaRPr lang="sv-SE" sz="1600" dirty="0"/>
          </a:p>
          <a:p>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3" name="Bildobjekt 2">
            <a:extLst>
              <a:ext uri="{FF2B5EF4-FFF2-40B4-BE49-F238E27FC236}">
                <a16:creationId xmlns:a16="http://schemas.microsoft.com/office/drawing/2014/main" id="{74368DD4-B20B-E760-7537-C945E09A33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2803">
            <a:off x="3280829" y="1002270"/>
            <a:ext cx="5630341" cy="4853459"/>
          </a:xfrm>
          <a:prstGeom prst="rect">
            <a:avLst/>
          </a:prstGeom>
          <a:effectLst>
            <a:outerShdw blurRad="271916" dist="38100" dir="2700000" sx="101499" sy="101499" algn="tl" rotWithShape="0">
              <a:prstClr val="black">
                <a:alpha val="4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069778" y="1062681"/>
            <a:ext cx="3713308" cy="1508105"/>
          </a:xfrm>
          <a:prstGeom prst="rect">
            <a:avLst/>
          </a:prstGeom>
          <a:noFill/>
        </p:spPr>
        <p:txBody>
          <a:bodyPr wrap="square" rtlCol="0">
            <a:spAutoFit/>
          </a:bodyPr>
          <a:lstStyle/>
          <a:p>
            <a:pPr marL="457189" indent="-457189"/>
            <a:r>
              <a:rPr lang="sv-SE" sz="2000" b="1" dirty="0" err="1"/>
              <a:t>Mikä</a:t>
            </a:r>
            <a:r>
              <a:rPr lang="sv-SE" sz="2000" b="1" dirty="0"/>
              <a:t> on </a:t>
            </a:r>
            <a:r>
              <a:rPr lang="sv-SE" sz="2000" b="1" dirty="0" err="1"/>
              <a:t>kilpailun</a:t>
            </a:r>
            <a:r>
              <a:rPr lang="sv-SE" sz="2000" b="1" dirty="0"/>
              <a:t> </a:t>
            </a:r>
            <a:r>
              <a:rPr lang="sv-SE" sz="2000" b="1" dirty="0" err="1"/>
              <a:t>tarkoitus</a:t>
            </a:r>
            <a:r>
              <a:rPr lang="sv-SE" sz="2000" b="1" dirty="0"/>
              <a:t>? </a:t>
            </a:r>
            <a:r>
              <a:rPr lang="sv-SE" dirty="0"/>
              <a:t>	</a:t>
            </a:r>
          </a:p>
          <a:p>
            <a:pPr marL="457189" indent="-457189"/>
            <a:r>
              <a:rPr lang="sv-SE" dirty="0" err="1"/>
              <a:t>Pyrimme</a:t>
            </a:r>
            <a:r>
              <a:rPr lang="sv-SE" dirty="0"/>
              <a:t> </a:t>
            </a:r>
            <a:r>
              <a:rPr lang="sv-SE" dirty="0" err="1"/>
              <a:t>yhdessä</a:t>
            </a:r>
            <a:r>
              <a:rPr lang="sv-SE" dirty="0"/>
              <a:t> </a:t>
            </a:r>
            <a:r>
              <a:rPr lang="sv-SE" dirty="0" err="1"/>
              <a:t>lisäämään</a:t>
            </a:r>
            <a:endParaRPr lang="sv-SE" dirty="0"/>
          </a:p>
          <a:p>
            <a:pPr marL="457189" indent="-457189"/>
            <a:r>
              <a:rPr lang="sv-SE" dirty="0" err="1"/>
              <a:t>kartongista</a:t>
            </a:r>
            <a:r>
              <a:rPr lang="sv-SE" dirty="0"/>
              <a:t> </a:t>
            </a:r>
            <a:r>
              <a:rPr lang="sv-SE" dirty="0" err="1"/>
              <a:t>valmistettujen</a:t>
            </a:r>
            <a:endParaRPr lang="sv-SE" dirty="0"/>
          </a:p>
          <a:p>
            <a:pPr marL="457189" indent="-457189"/>
            <a:r>
              <a:rPr lang="sv-SE" dirty="0" err="1"/>
              <a:t>kartonkipakkausten</a:t>
            </a:r>
            <a:r>
              <a:rPr lang="sv-SE" dirty="0"/>
              <a:t> </a:t>
            </a:r>
            <a:r>
              <a:rPr lang="sv-SE" dirty="0" err="1"/>
              <a:t>kierrättämistä</a:t>
            </a:r>
            <a:endParaRPr lang="sv-SE" dirty="0"/>
          </a:p>
        </p:txBody>
      </p:sp>
      <p:sp>
        <p:nvSpPr>
          <p:cNvPr id="38" name="TextBox 37"/>
          <p:cNvSpPr txBox="1"/>
          <p:nvPr/>
        </p:nvSpPr>
        <p:spPr>
          <a:xfrm>
            <a:off x="7300315" y="1062681"/>
            <a:ext cx="4190907" cy="4001095"/>
          </a:xfrm>
          <a:prstGeom prst="rect">
            <a:avLst/>
          </a:prstGeom>
          <a:noFill/>
        </p:spPr>
        <p:txBody>
          <a:bodyPr wrap="square" rtlCol="0">
            <a:spAutoFit/>
          </a:bodyPr>
          <a:lstStyle/>
          <a:p>
            <a:pPr marL="457189" indent="-457189"/>
            <a:r>
              <a:rPr lang="sv-SE" sz="2000" b="1" dirty="0" err="1"/>
              <a:t>Voittaja</a:t>
            </a:r>
            <a:r>
              <a:rPr lang="sv-SE" sz="2000" b="1" dirty="0"/>
              <a:t>?</a:t>
            </a:r>
          </a:p>
          <a:p>
            <a:r>
              <a:rPr lang="fi-FI" dirty="0"/>
              <a:t>Arvotaan päiväkoti/esikoulu, 1-3 ja 4-6-luokkalaisten kesken.</a:t>
            </a:r>
            <a:endParaRPr lang="sv-SE" dirty="0"/>
          </a:p>
          <a:p>
            <a:r>
              <a:rPr lang="fi-FI" dirty="0"/>
              <a:t>Jokainen suoritettu haastetehtävä=1 arpa arvonnassa</a:t>
            </a:r>
            <a:r>
              <a:rPr lang="sv-SE" dirty="0"/>
              <a:t>.</a:t>
            </a:r>
          </a:p>
          <a:p>
            <a:r>
              <a:rPr lang="sv-SE" dirty="0"/>
              <a:t> 	</a:t>
            </a:r>
          </a:p>
          <a:p>
            <a:pPr marL="457189" indent="-457189"/>
            <a:r>
              <a:rPr lang="sv-SE" b="1" dirty="0" err="1"/>
              <a:t>Haastetehtävät</a:t>
            </a:r>
            <a:r>
              <a:rPr lang="sv-SE" b="1" dirty="0"/>
              <a:t> </a:t>
            </a:r>
            <a:r>
              <a:rPr lang="sv-SE" b="1" dirty="0" err="1"/>
              <a:t>ovat</a:t>
            </a:r>
            <a:r>
              <a:rPr lang="sv-SE" b="1" dirty="0"/>
              <a:t>:</a:t>
            </a:r>
          </a:p>
          <a:p>
            <a:pPr marL="457189" indent="-457189">
              <a:buFont typeface="Arial" panose="020B0604020202020204" pitchFamily="34" charset="0"/>
              <a:buChar char="•"/>
            </a:pPr>
            <a:r>
              <a:rPr lang="sv-SE" dirty="0" err="1"/>
              <a:t>Kartonkiennätys</a:t>
            </a:r>
            <a:endParaRPr lang="sv-SE" dirty="0"/>
          </a:p>
          <a:p>
            <a:pPr marL="457189" indent="-457189">
              <a:buFont typeface="Arial" panose="020B0604020202020204" pitchFamily="34" charset="0"/>
              <a:buChar char="•"/>
            </a:pPr>
            <a:r>
              <a:rPr lang="sv-SE" i="1" dirty="0" err="1"/>
              <a:t>Kierrätyskampanja</a:t>
            </a:r>
            <a:r>
              <a:rPr lang="sv-SE" i="1" dirty="0"/>
              <a:t>!</a:t>
            </a:r>
          </a:p>
          <a:p>
            <a:pPr marL="457189" indent="-457189">
              <a:buFont typeface="Arial" panose="020B0604020202020204" pitchFamily="34" charset="0"/>
              <a:buChar char="•"/>
            </a:pPr>
            <a:r>
              <a:rPr lang="sv-SE" dirty="0" err="1"/>
              <a:t>Kartonkisloganimme</a:t>
            </a:r>
            <a:endParaRPr lang="sv-SE" dirty="0"/>
          </a:p>
          <a:p>
            <a:pPr marL="457189" indent="-457189">
              <a:buFont typeface="Arial" panose="020B0604020202020204" pitchFamily="34" charset="0"/>
              <a:buChar char="•"/>
            </a:pPr>
            <a:r>
              <a:rPr lang="sv-SE" dirty="0" err="1"/>
              <a:t>Kartonkiluova</a:t>
            </a:r>
            <a:r>
              <a:rPr lang="sv-SE" dirty="0"/>
              <a:t>/</a:t>
            </a:r>
            <a:r>
              <a:rPr lang="sv-SE" dirty="0" err="1"/>
              <a:t>Innovatiivinen</a:t>
            </a:r>
            <a:r>
              <a:rPr lang="sv-SE" dirty="0"/>
              <a:t> </a:t>
            </a:r>
            <a:r>
              <a:rPr lang="sv-SE" dirty="0" err="1"/>
              <a:t>lajitteluohje</a:t>
            </a:r>
            <a:endParaRPr lang="sv-SE" i="1" dirty="0"/>
          </a:p>
          <a:p>
            <a:pPr marL="457189" indent="-457189">
              <a:buFont typeface="Arial" panose="020B0604020202020204" pitchFamily="34" charset="0"/>
              <a:buChar char="•"/>
            </a:pPr>
            <a:r>
              <a:rPr lang="sv-SE" i="1" dirty="0" err="1"/>
              <a:t>Kerro</a:t>
            </a:r>
            <a:r>
              <a:rPr lang="sv-SE" i="1" dirty="0"/>
              <a:t> </a:t>
            </a:r>
            <a:r>
              <a:rPr lang="sv-SE" i="1" dirty="0" err="1"/>
              <a:t>sadalle</a:t>
            </a:r>
            <a:r>
              <a:rPr lang="sv-SE" i="1" dirty="0"/>
              <a:t>!</a:t>
            </a:r>
          </a:p>
          <a:p>
            <a:endParaRPr lang="sv-SE" i="1" dirty="0"/>
          </a:p>
        </p:txBody>
      </p:sp>
      <p:sp>
        <p:nvSpPr>
          <p:cNvPr id="3" name="textruta 2"/>
          <p:cNvSpPr txBox="1"/>
          <p:nvPr/>
        </p:nvSpPr>
        <p:spPr>
          <a:xfrm>
            <a:off x="1069778" y="3169455"/>
            <a:ext cx="2331063" cy="1508105"/>
          </a:xfrm>
          <a:prstGeom prst="rect">
            <a:avLst/>
          </a:prstGeom>
          <a:noFill/>
        </p:spPr>
        <p:txBody>
          <a:bodyPr wrap="square" rtlCol="0">
            <a:spAutoFit/>
          </a:bodyPr>
          <a:lstStyle/>
          <a:p>
            <a:r>
              <a:rPr lang="sv-SE" sz="2000" b="1" dirty="0" err="1"/>
              <a:t>Kilpailu</a:t>
            </a:r>
            <a:r>
              <a:rPr lang="sv-SE" sz="2000" b="1" dirty="0"/>
              <a:t> </a:t>
            </a:r>
            <a:r>
              <a:rPr lang="sv-SE" sz="2000" b="1" dirty="0" err="1"/>
              <a:t>avoinna</a:t>
            </a:r>
            <a:r>
              <a:rPr lang="sv-SE" sz="2000" b="1" dirty="0"/>
              <a:t>: </a:t>
            </a:r>
          </a:p>
          <a:p>
            <a:r>
              <a:rPr lang="sv-SE" dirty="0" err="1"/>
              <a:t>Kilpailu</a:t>
            </a:r>
            <a:r>
              <a:rPr lang="sv-SE" dirty="0"/>
              <a:t> </a:t>
            </a:r>
            <a:r>
              <a:rPr lang="sv-SE" dirty="0" err="1"/>
              <a:t>kestää</a:t>
            </a:r>
            <a:r>
              <a:rPr lang="sv-SE" dirty="0"/>
              <a:t> </a:t>
            </a:r>
            <a:r>
              <a:rPr lang="sv-SE" dirty="0" err="1"/>
              <a:t>toukokuun</a:t>
            </a:r>
            <a:r>
              <a:rPr lang="sv-SE" dirty="0"/>
              <a:t> </a:t>
            </a:r>
            <a:r>
              <a:rPr lang="sv-SE" dirty="0" err="1"/>
              <a:t>lopusta</a:t>
            </a:r>
            <a:r>
              <a:rPr lang="sv-SE" dirty="0"/>
              <a:t> 13. </a:t>
            </a:r>
            <a:r>
              <a:rPr lang="sv-SE" dirty="0" err="1"/>
              <a:t>huhtikuuta</a:t>
            </a:r>
            <a:r>
              <a:rPr lang="sv-SE" dirty="0"/>
              <a:t> 2025 </a:t>
            </a:r>
            <a:r>
              <a:rPr lang="sv-SE" dirty="0" err="1"/>
              <a:t>saakka</a:t>
            </a:r>
            <a:r>
              <a:rPr lang="sv-SE" dirty="0"/>
              <a:t>.</a:t>
            </a:r>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568262"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568262" cy="584775"/>
          </a:xfrm>
          <a:prstGeom prst="rect">
            <a:avLst/>
          </a:prstGeom>
          <a:noFill/>
        </p:spPr>
        <p:txBody>
          <a:bodyPr wrap="square" rtlCol="0">
            <a:spAutoFit/>
          </a:bodyPr>
          <a:lstStyle/>
          <a:p>
            <a:r>
              <a:rPr lang="sv-SE" sz="1600" dirty="0" err="1">
                <a:solidFill>
                  <a:schemeClr val="bg1"/>
                </a:solidFill>
              </a:rPr>
              <a:t>Lisätietoja</a:t>
            </a:r>
            <a:r>
              <a:rPr lang="sv-SE" sz="1600" dirty="0">
                <a:solidFill>
                  <a:schemeClr val="bg1"/>
                </a:solidFill>
              </a:rPr>
              <a:t> </a:t>
            </a:r>
            <a:r>
              <a:rPr lang="sv-SE" sz="1600" dirty="0" err="1">
                <a:solidFill>
                  <a:schemeClr val="bg1"/>
                </a:solidFill>
              </a:rPr>
              <a:t>kilpailusta</a:t>
            </a:r>
            <a:r>
              <a:rPr lang="sv-SE" sz="1600" dirty="0">
                <a:solidFill>
                  <a:schemeClr val="bg1"/>
                </a:solidFill>
              </a:rPr>
              <a:t> </a:t>
            </a:r>
            <a:r>
              <a:rPr lang="sv-SE" sz="1600" dirty="0" err="1">
                <a:solidFill>
                  <a:schemeClr val="bg1"/>
                </a:solidFill>
              </a:rPr>
              <a:t>löydät</a:t>
            </a:r>
            <a:r>
              <a:rPr lang="sv-SE" sz="1600" dirty="0">
                <a:solidFill>
                  <a:schemeClr val="bg1"/>
                </a:solidFill>
              </a:rPr>
              <a:t> </a:t>
            </a:r>
            <a:r>
              <a:rPr lang="sv-SE" sz="1600" dirty="0" err="1">
                <a:solidFill>
                  <a:schemeClr val="bg1"/>
                </a:solidFill>
              </a:rPr>
              <a:t>osoitteesta</a:t>
            </a:r>
            <a:r>
              <a:rPr lang="sv-SE" sz="1600" dirty="0">
                <a:solidFill>
                  <a:schemeClr val="bg1"/>
                </a:solidFill>
              </a:rPr>
              <a:t> </a:t>
            </a:r>
            <a:r>
              <a:rPr lang="sv-SE" sz="1600" b="1" dirty="0" err="1">
                <a:solidFill>
                  <a:schemeClr val="bg1"/>
                </a:solidFill>
              </a:rPr>
              <a:t>www.kartonkikilpailu.fi</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981267" y="2738402"/>
            <a:ext cx="4782007" cy="1200329"/>
          </a:xfrm>
          <a:prstGeom prst="rect">
            <a:avLst/>
          </a:prstGeom>
          <a:noFill/>
        </p:spPr>
        <p:txBody>
          <a:bodyPr wrap="square" rtlCol="0">
            <a:sp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Hankkikaa lisää tietoa kartonkipakkauksista, kierrätyksestä ja kierrätysprosessista. </a:t>
            </a:r>
            <a:r>
              <a:rPr lang="sv-SE" dirty="0"/>
              <a:t> </a:t>
            </a:r>
          </a:p>
          <a:p>
            <a:endParaRPr lang="sv-SE" dirty="0"/>
          </a:p>
          <a:p>
            <a:r>
              <a:rPr lang="fi-FI" sz="1800" dirty="0">
                <a:effectLst/>
                <a:latin typeface="Aptos" panose="020B0004020202020204" pitchFamily="34" charset="0"/>
                <a:ea typeface="Aptos" panose="020B0004020202020204" pitchFamily="34" charset="0"/>
                <a:cs typeface="Aptos" panose="020B0004020202020204" pitchFamily="34" charset="0"/>
              </a:rPr>
              <a:t>Valikoimassa on PPT, video ja tietomateriaali</a:t>
            </a:r>
            <a:r>
              <a:rPr lang="sv-SE" dirty="0"/>
              <a:t>.</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Ennen</a:t>
            </a:r>
            <a:r>
              <a:rPr lang="sv-SE" sz="2400" b="1" dirty="0">
                <a:latin typeface="+mj-lt"/>
              </a:rPr>
              <a:t> </a:t>
            </a:r>
            <a:r>
              <a:rPr lang="sv-SE" sz="2400" b="1" dirty="0" err="1">
                <a:latin typeface="+mj-lt"/>
              </a:rPr>
              <a:t>haastetehtäviä</a:t>
            </a:r>
            <a:endParaRPr lang="sv-SE" sz="2400" b="1" dirty="0">
              <a:latin typeface="+mj-lt"/>
            </a:endParaRPr>
          </a:p>
          <a:p>
            <a:r>
              <a:rPr lang="sv-SE" sz="3600" dirty="0" err="1">
                <a:solidFill>
                  <a:schemeClr val="accent2"/>
                </a:solidFill>
                <a:latin typeface="+mj-lt"/>
              </a:rPr>
              <a:t>Johdanto</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text, tecknad serie, clipart, illustration&#10;&#10;Automatiskt genererad beskrivning">
            <a:extLst>
              <a:ext uri="{FF2B5EF4-FFF2-40B4-BE49-F238E27FC236}">
                <a16:creationId xmlns:a16="http://schemas.microsoft.com/office/drawing/2014/main" id="{FC13C145-219D-139C-C1F7-830EC71368B6}"/>
              </a:ext>
            </a:extLst>
          </p:cNvPr>
          <p:cNvPicPr>
            <a:picLocks noChangeAspect="1"/>
          </p:cNvPicPr>
          <p:nvPr/>
        </p:nvPicPr>
        <p:blipFill>
          <a:blip r:embed="rId3"/>
          <a:stretch>
            <a:fillRect/>
          </a:stretch>
        </p:blipFill>
        <p:spPr>
          <a:xfrm rot="287988">
            <a:off x="8593615" y="2200713"/>
            <a:ext cx="3019223" cy="2275709"/>
          </a:xfrm>
          <a:prstGeom prst="rect">
            <a:avLst/>
          </a:prstGeom>
        </p:spPr>
      </p:pic>
      <p:pic>
        <p:nvPicPr>
          <p:cNvPr id="9" name="Bildobjekt 8" descr="En bild som visar text, skärmbild, design, diagram&#10;&#10;Automatiskt genererad beskrivning">
            <a:extLst>
              <a:ext uri="{FF2B5EF4-FFF2-40B4-BE49-F238E27FC236}">
                <a16:creationId xmlns:a16="http://schemas.microsoft.com/office/drawing/2014/main" id="{9540D640-5B42-25B2-68E3-3428B2041774}"/>
              </a:ext>
            </a:extLst>
          </p:cNvPr>
          <p:cNvPicPr>
            <a:picLocks noChangeAspect="1"/>
          </p:cNvPicPr>
          <p:nvPr/>
        </p:nvPicPr>
        <p:blipFill>
          <a:blip r:embed="rId4"/>
          <a:stretch>
            <a:fillRect/>
          </a:stretch>
        </p:blipFill>
        <p:spPr>
          <a:xfrm rot="21225151">
            <a:off x="6431134" y="908209"/>
            <a:ext cx="1920333" cy="5041582"/>
          </a:xfrm>
          <a:prstGeom prst="rect">
            <a:avLst/>
          </a:prstGeom>
        </p:spPr>
      </p:pic>
    </p:spTree>
    <p:extLst>
      <p:ext uri="{BB962C8B-B14F-4D97-AF65-F5344CB8AC3E}">
        <p14:creationId xmlns:p14="http://schemas.microsoft.com/office/powerpoint/2010/main" val="28028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876477" y="1604966"/>
            <a:ext cx="4782007" cy="1754326"/>
          </a:xfrm>
          <a:prstGeom prst="rect">
            <a:avLst/>
          </a:prstGeom>
          <a:noFill/>
        </p:spPr>
        <p:txBody>
          <a:bodyPr wrap="square" rtlCol="0">
            <a:spAutoFit/>
          </a:bodyPr>
          <a:lstStyle/>
          <a:p>
            <a:r>
              <a:rPr lang="sv-SE" b="0" i="0" u="none" strike="noStrike" dirty="0" err="1">
                <a:solidFill>
                  <a:srgbClr val="023F88"/>
                </a:solidFill>
                <a:effectLst/>
              </a:rPr>
              <a:t>Kartonkiennätys</a:t>
            </a:r>
            <a:r>
              <a:rPr lang="sv-SE" b="0" i="0" u="none" strike="noStrike" dirty="0">
                <a:solidFill>
                  <a:srgbClr val="023F88"/>
                </a:solidFill>
                <a:effectLst/>
              </a:rPr>
              <a:t> on </a:t>
            </a:r>
            <a:r>
              <a:rPr lang="sv-SE" b="0" i="0" u="none" strike="noStrike" dirty="0" err="1">
                <a:solidFill>
                  <a:srgbClr val="023F88"/>
                </a:solidFill>
                <a:effectLst/>
              </a:rPr>
              <a:t>kartonkipakkauksilla</a:t>
            </a:r>
            <a:r>
              <a:rPr lang="sv-SE" b="0" i="0" u="none" strike="noStrike" dirty="0">
                <a:solidFill>
                  <a:srgbClr val="023F88"/>
                </a:solidFill>
                <a:effectLst/>
              </a:rPr>
              <a:t> </a:t>
            </a:r>
            <a:r>
              <a:rPr lang="sv-SE" b="0" i="0" u="none" strike="noStrike" dirty="0" err="1">
                <a:solidFill>
                  <a:srgbClr val="023F88"/>
                </a:solidFill>
                <a:effectLst/>
              </a:rPr>
              <a:t>tehty</a:t>
            </a:r>
            <a:r>
              <a:rPr lang="sv-SE" b="0" i="0" u="none" strike="noStrike" dirty="0">
                <a:solidFill>
                  <a:srgbClr val="023F88"/>
                </a:solidFill>
                <a:effectLst/>
              </a:rPr>
              <a:t> </a:t>
            </a:r>
            <a:r>
              <a:rPr lang="sv-SE" b="0" i="0" u="none" strike="noStrike" dirty="0" err="1">
                <a:solidFill>
                  <a:srgbClr val="023F88"/>
                </a:solidFill>
                <a:effectLst/>
              </a:rPr>
              <a:t>ennätys</a:t>
            </a:r>
            <a:r>
              <a:rPr lang="sv-SE" b="0" i="0" u="none" strike="noStrike" dirty="0">
                <a:solidFill>
                  <a:srgbClr val="023F88"/>
                </a:solidFill>
                <a:effectLst/>
              </a:rPr>
              <a:t>, jota </a:t>
            </a:r>
            <a:r>
              <a:rPr lang="sv-SE" b="0" i="0" u="none" strike="noStrike" dirty="0" err="1">
                <a:solidFill>
                  <a:srgbClr val="023F88"/>
                </a:solidFill>
                <a:effectLst/>
              </a:rPr>
              <a:t>kukaan</a:t>
            </a:r>
            <a:r>
              <a:rPr lang="sv-SE" b="0" i="0" u="none" strike="noStrike" dirty="0">
                <a:solidFill>
                  <a:srgbClr val="023F88"/>
                </a:solidFill>
                <a:effectLst/>
              </a:rPr>
              <a:t> </a:t>
            </a:r>
            <a:r>
              <a:rPr lang="sv-SE" b="0" i="0" u="none" strike="noStrike" dirty="0" err="1">
                <a:solidFill>
                  <a:srgbClr val="023F88"/>
                </a:solidFill>
                <a:effectLst/>
              </a:rPr>
              <a:t>muu</a:t>
            </a:r>
            <a:r>
              <a:rPr lang="sv-SE" b="0" i="0" u="none" strike="noStrike" dirty="0">
                <a:solidFill>
                  <a:srgbClr val="023F88"/>
                </a:solidFill>
                <a:effectLst/>
              </a:rPr>
              <a:t> </a:t>
            </a:r>
            <a:r>
              <a:rPr lang="sv-SE" b="0" i="0" u="none" strike="noStrike" dirty="0" err="1">
                <a:solidFill>
                  <a:srgbClr val="023F88"/>
                </a:solidFill>
                <a:effectLst/>
              </a:rPr>
              <a:t>ei</a:t>
            </a:r>
            <a:r>
              <a:rPr lang="sv-SE" b="0" i="0" u="none" strike="noStrike" dirty="0">
                <a:solidFill>
                  <a:srgbClr val="023F88"/>
                </a:solidFill>
                <a:effectLst/>
              </a:rPr>
              <a:t> </a:t>
            </a:r>
            <a:r>
              <a:rPr lang="sv-SE" b="0" i="0" u="none" strike="noStrike" dirty="0" err="1">
                <a:solidFill>
                  <a:srgbClr val="023F88"/>
                </a:solidFill>
                <a:effectLst/>
              </a:rPr>
              <a:t>tähän</a:t>
            </a:r>
            <a:r>
              <a:rPr lang="sv-SE" b="0" i="0" u="none" strike="noStrike" dirty="0">
                <a:solidFill>
                  <a:srgbClr val="023F88"/>
                </a:solidFill>
                <a:effectLst/>
              </a:rPr>
              <a:t> </a:t>
            </a:r>
            <a:r>
              <a:rPr lang="sv-SE" b="0" i="0" u="none" strike="noStrike" dirty="0" err="1">
                <a:solidFill>
                  <a:srgbClr val="023F88"/>
                </a:solidFill>
                <a:effectLst/>
              </a:rPr>
              <a:t>mennessä</a:t>
            </a:r>
            <a:r>
              <a:rPr lang="sv-SE" b="0" i="0" u="none" strike="noStrike" dirty="0">
                <a:solidFill>
                  <a:srgbClr val="023F88"/>
                </a:solidFill>
                <a:effectLst/>
              </a:rPr>
              <a:t> </a:t>
            </a:r>
            <a:r>
              <a:rPr lang="sv-SE" b="0" i="0" u="none" strike="noStrike" dirty="0" err="1">
                <a:solidFill>
                  <a:srgbClr val="023F88"/>
                </a:solidFill>
                <a:effectLst/>
              </a:rPr>
              <a:t>ole</a:t>
            </a:r>
            <a:r>
              <a:rPr lang="sv-SE" b="0" i="0" u="none" strike="noStrike" dirty="0">
                <a:solidFill>
                  <a:srgbClr val="023F88"/>
                </a:solidFill>
                <a:effectLst/>
              </a:rPr>
              <a:t> </a:t>
            </a:r>
            <a:r>
              <a:rPr lang="sv-SE" b="0" i="0" u="none" strike="noStrike" dirty="0" err="1">
                <a:solidFill>
                  <a:srgbClr val="023F88"/>
                </a:solidFill>
                <a:effectLst/>
              </a:rPr>
              <a:t>tehnyt</a:t>
            </a:r>
            <a:r>
              <a:rPr lang="sv-SE" b="0" i="0" u="none" strike="noStrike" dirty="0">
                <a:solidFill>
                  <a:srgbClr val="023F88"/>
                </a:solidFill>
                <a:effectLst/>
              </a:rPr>
              <a:t> </a:t>
            </a:r>
            <a:r>
              <a:rPr lang="sv-SE" b="0" i="0" u="none" strike="noStrike" dirty="0" err="1">
                <a:solidFill>
                  <a:srgbClr val="023F88"/>
                </a:solidFill>
                <a:effectLst/>
              </a:rPr>
              <a:t>paremmin</a:t>
            </a:r>
            <a:r>
              <a:rPr lang="sv-SE" b="0" i="0" u="none" strike="noStrike" dirty="0">
                <a:solidFill>
                  <a:srgbClr val="023F88"/>
                </a:solidFill>
                <a:effectLst/>
              </a:rPr>
              <a:t> tai </a:t>
            </a:r>
            <a:r>
              <a:rPr lang="sv-SE" b="0" i="0" u="none" strike="noStrike" dirty="0" err="1">
                <a:solidFill>
                  <a:srgbClr val="023F88"/>
                </a:solidFill>
                <a:effectLst/>
              </a:rPr>
              <a:t>nopeammin</a:t>
            </a:r>
            <a:r>
              <a:rPr lang="sv-SE" b="0" i="0" u="none" strike="noStrike" dirty="0">
                <a:solidFill>
                  <a:srgbClr val="023F88"/>
                </a:solidFill>
                <a:effectLst/>
              </a:rPr>
              <a:t>… </a:t>
            </a:r>
            <a:r>
              <a:rPr lang="sv-SE" b="0" i="0" u="none" strike="noStrike" dirty="0" err="1">
                <a:solidFill>
                  <a:srgbClr val="023F88"/>
                </a:solidFill>
                <a:effectLst/>
              </a:rPr>
              <a:t>Ainoa</a:t>
            </a:r>
            <a:r>
              <a:rPr lang="sv-SE" b="0" i="0" u="none" strike="noStrike" dirty="0">
                <a:solidFill>
                  <a:srgbClr val="023F88"/>
                </a:solidFill>
                <a:effectLst/>
              </a:rPr>
              <a:t> </a:t>
            </a:r>
            <a:r>
              <a:rPr lang="sv-SE" b="0" i="0" u="none" strike="noStrike" dirty="0" err="1">
                <a:solidFill>
                  <a:srgbClr val="023F88"/>
                </a:solidFill>
                <a:effectLst/>
              </a:rPr>
              <a:t>sääntö</a:t>
            </a:r>
            <a:r>
              <a:rPr lang="sv-SE" b="0" i="0" u="none" strike="noStrike" dirty="0">
                <a:solidFill>
                  <a:srgbClr val="023F88"/>
                </a:solidFill>
                <a:effectLst/>
              </a:rPr>
              <a:t> on, </a:t>
            </a:r>
            <a:r>
              <a:rPr lang="sv-SE" b="0" i="0" u="none" strike="noStrike" dirty="0" err="1">
                <a:solidFill>
                  <a:srgbClr val="023F88"/>
                </a:solidFill>
                <a:effectLst/>
              </a:rPr>
              <a:t>että</a:t>
            </a:r>
            <a:r>
              <a:rPr lang="sv-SE" b="0" i="0" u="none" strike="noStrike" dirty="0">
                <a:solidFill>
                  <a:srgbClr val="023F88"/>
                </a:solidFill>
                <a:effectLst/>
              </a:rPr>
              <a:t> </a:t>
            </a:r>
            <a:r>
              <a:rPr lang="sv-SE" b="0" i="0" u="none" strike="noStrike" dirty="0" err="1">
                <a:solidFill>
                  <a:srgbClr val="023F88"/>
                </a:solidFill>
                <a:effectLst/>
              </a:rPr>
              <a:t>ennätys</a:t>
            </a:r>
            <a:r>
              <a:rPr lang="sv-SE" b="0" i="0" u="none" strike="noStrike" dirty="0">
                <a:solidFill>
                  <a:srgbClr val="023F88"/>
                </a:solidFill>
                <a:effectLst/>
              </a:rPr>
              <a:t> </a:t>
            </a:r>
            <a:r>
              <a:rPr lang="sv-SE" b="0" i="0" u="none" strike="noStrike" dirty="0" err="1">
                <a:solidFill>
                  <a:srgbClr val="023F88"/>
                </a:solidFill>
                <a:effectLst/>
              </a:rPr>
              <a:t>tulee</a:t>
            </a:r>
            <a:r>
              <a:rPr lang="sv-SE" b="0" i="0" u="none" strike="noStrike" dirty="0">
                <a:solidFill>
                  <a:srgbClr val="023F88"/>
                </a:solidFill>
                <a:effectLst/>
              </a:rPr>
              <a:t> </a:t>
            </a:r>
            <a:r>
              <a:rPr lang="sv-SE" b="0" i="0" u="none" strike="noStrike" dirty="0" err="1">
                <a:solidFill>
                  <a:srgbClr val="023F88"/>
                </a:solidFill>
                <a:effectLst/>
              </a:rPr>
              <a:t>sisältää</a:t>
            </a:r>
            <a:r>
              <a:rPr lang="sv-SE" b="0" i="0" u="none" strike="noStrike" dirty="0">
                <a:solidFill>
                  <a:srgbClr val="023F88"/>
                </a:solidFill>
                <a:effectLst/>
              </a:rPr>
              <a:t> </a:t>
            </a:r>
            <a:r>
              <a:rPr lang="sv-SE" b="0" i="0" u="none" strike="noStrike" dirty="0" err="1">
                <a:solidFill>
                  <a:srgbClr val="023F88"/>
                </a:solidFill>
                <a:effectLst/>
              </a:rPr>
              <a:t>kartonkipakkauksia</a:t>
            </a:r>
            <a:r>
              <a:rPr lang="sv-SE" b="0" i="0" u="none" strike="noStrike" dirty="0">
                <a:solidFill>
                  <a:srgbClr val="023F88"/>
                </a:solidFill>
                <a:effectLst/>
              </a:rPr>
              <a:t>, </a:t>
            </a:r>
            <a:r>
              <a:rPr lang="sv-SE" b="0" i="0" u="none" strike="noStrike" dirty="0" err="1">
                <a:solidFill>
                  <a:srgbClr val="023F88"/>
                </a:solidFill>
                <a:effectLst/>
              </a:rPr>
              <a:t>jotka</a:t>
            </a:r>
            <a:r>
              <a:rPr lang="sv-SE" b="0" i="0" u="none" strike="noStrike" dirty="0">
                <a:solidFill>
                  <a:srgbClr val="023F88"/>
                </a:solidFill>
                <a:effectLst/>
              </a:rPr>
              <a:t> </a:t>
            </a:r>
            <a:r>
              <a:rPr lang="sv-SE" b="0" i="0" u="none" strike="noStrike" dirty="0" err="1">
                <a:solidFill>
                  <a:srgbClr val="023F88"/>
                </a:solidFill>
                <a:effectLst/>
              </a:rPr>
              <a:t>kierrätetään</a:t>
            </a:r>
            <a:r>
              <a:rPr lang="sv-SE" b="0" i="0" u="none" strike="noStrike" dirty="0">
                <a:solidFill>
                  <a:srgbClr val="023F88"/>
                </a:solidFill>
                <a:effectLst/>
              </a:rPr>
              <a:t> </a:t>
            </a:r>
            <a:r>
              <a:rPr lang="sv-SE" b="0" i="0" u="none" strike="noStrike" dirty="0" err="1">
                <a:solidFill>
                  <a:srgbClr val="023F88"/>
                </a:solidFill>
                <a:effectLst/>
              </a:rPr>
              <a:t>käytön</a:t>
            </a:r>
            <a:r>
              <a:rPr lang="sv-SE" b="0" i="0" u="none" strike="noStrike" dirty="0">
                <a:solidFill>
                  <a:srgbClr val="023F88"/>
                </a:solidFill>
                <a:effectLst/>
              </a:rPr>
              <a:t> </a:t>
            </a:r>
            <a:r>
              <a:rPr lang="sv-SE" b="0" i="0" u="none" strike="noStrike" dirty="0" err="1">
                <a:solidFill>
                  <a:srgbClr val="023F88"/>
                </a:solidFill>
                <a:effectLst/>
              </a:rPr>
              <a:t>jälkeen</a:t>
            </a:r>
            <a:r>
              <a:rPr lang="sv-SE" b="0" i="0" u="none" strike="noStrike" dirty="0">
                <a:solidFill>
                  <a:srgbClr val="023F88"/>
                </a:solidFill>
                <a:effectLst/>
              </a:rPr>
              <a:t>.</a:t>
            </a:r>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876477" y="3529511"/>
            <a:ext cx="4744971" cy="2031325"/>
          </a:xfrm>
          <a:prstGeom prst="rect">
            <a:avLst/>
          </a:prstGeom>
          <a:noFill/>
        </p:spPr>
        <p:txBody>
          <a:bodyPr wrap="square" rtlCol="0">
            <a:spAutoFit/>
          </a:bodyPr>
          <a:lstStyle/>
          <a:p>
            <a:r>
              <a:rPr lang="sv-SE" i="0" u="none" strike="noStrike" dirty="0" err="1">
                <a:solidFill>
                  <a:srgbClr val="023F88"/>
                </a:solidFill>
                <a:effectLst/>
              </a:rPr>
              <a:t>Rekisteröi</a:t>
            </a:r>
            <a:r>
              <a:rPr lang="sv-SE" i="0" u="none" strike="noStrike" dirty="0">
                <a:solidFill>
                  <a:srgbClr val="023F88"/>
                </a:solidFill>
                <a:effectLst/>
              </a:rPr>
              <a:t> </a:t>
            </a:r>
            <a:r>
              <a:rPr lang="sv-SE" i="0" u="none" strike="noStrike" dirty="0" err="1">
                <a:solidFill>
                  <a:srgbClr val="023F88"/>
                </a:solidFill>
                <a:effectLst/>
              </a:rPr>
              <a:t>haastetehtävä</a:t>
            </a:r>
            <a:r>
              <a:rPr lang="sv-SE" i="0" u="none" strike="noStrike" dirty="0">
                <a:solidFill>
                  <a:srgbClr val="023F88"/>
                </a:solidFill>
                <a:effectLst/>
              </a:rPr>
              <a:t> </a:t>
            </a:r>
            <a:r>
              <a:rPr lang="sv-SE" i="0" u="none" strike="noStrike" dirty="0" err="1">
                <a:solidFill>
                  <a:srgbClr val="023F88"/>
                </a:solidFill>
                <a:effectLst/>
              </a:rPr>
              <a:t>Minun</a:t>
            </a:r>
            <a:r>
              <a:rPr lang="sv-SE" i="0" u="none" strike="noStrike" dirty="0">
                <a:solidFill>
                  <a:srgbClr val="023F88"/>
                </a:solidFill>
                <a:effectLst/>
              </a:rPr>
              <a:t> </a:t>
            </a:r>
            <a:r>
              <a:rPr lang="sv-SE" i="0" u="none" strike="noStrike" dirty="0" err="1">
                <a:solidFill>
                  <a:srgbClr val="023F88"/>
                </a:solidFill>
                <a:effectLst/>
              </a:rPr>
              <a:t>sivut</a:t>
            </a:r>
            <a:r>
              <a:rPr lang="sv-SE" i="0" u="none" strike="noStrike" dirty="0">
                <a:solidFill>
                  <a:srgbClr val="023F88"/>
                </a:solidFill>
                <a:effectLst/>
              </a:rPr>
              <a:t> </a:t>
            </a:r>
            <a:r>
              <a:rPr lang="sv-SE" i="0" u="none" strike="noStrike" dirty="0" err="1">
                <a:solidFill>
                  <a:srgbClr val="023F88"/>
                </a:solidFill>
                <a:effectLst/>
              </a:rPr>
              <a:t>osiossa</a:t>
            </a:r>
            <a:r>
              <a:rPr lang="sv-SE" i="0" u="none" strike="noStrike" dirty="0">
                <a:solidFill>
                  <a:srgbClr val="023F88"/>
                </a:solidFill>
                <a:effectLst/>
              </a:rPr>
              <a:t> </a:t>
            </a:r>
            <a:r>
              <a:rPr lang="sv-SE" i="0" u="none" strike="noStrike" dirty="0" err="1">
                <a:solidFill>
                  <a:srgbClr val="023F88"/>
                </a:solidFill>
                <a:effectLst/>
              </a:rPr>
              <a:t>viimeistään</a:t>
            </a:r>
            <a:r>
              <a:rPr lang="sv-SE" i="0" u="none" strike="noStrike" dirty="0">
                <a:solidFill>
                  <a:srgbClr val="023F88"/>
                </a:solidFill>
                <a:effectLst/>
              </a:rPr>
              <a:t> 13.4.2025</a:t>
            </a:r>
          </a:p>
          <a:p>
            <a:r>
              <a:rPr lang="sv-SE" dirty="0" err="1"/>
              <a:t>Jokainen</a:t>
            </a:r>
            <a:r>
              <a:rPr lang="sv-SE" dirty="0"/>
              <a:t> </a:t>
            </a:r>
            <a:r>
              <a:rPr lang="sv-SE" dirty="0" err="1"/>
              <a:t>suoritettu</a:t>
            </a:r>
            <a:r>
              <a:rPr lang="sv-SE" dirty="0"/>
              <a:t> </a:t>
            </a:r>
            <a:r>
              <a:rPr lang="sv-SE" dirty="0" err="1"/>
              <a:t>haaste</a:t>
            </a:r>
            <a:r>
              <a:rPr lang="sv-SE" dirty="0"/>
              <a:t> </a:t>
            </a:r>
            <a:r>
              <a:rPr lang="sv-SE" dirty="0" err="1"/>
              <a:t>vastaa</a:t>
            </a:r>
            <a:r>
              <a:rPr lang="sv-SE" dirty="0"/>
              <a:t> </a:t>
            </a:r>
            <a:r>
              <a:rPr lang="sv-SE" dirty="0" err="1"/>
              <a:t>arpaa</a:t>
            </a:r>
            <a:r>
              <a:rPr lang="sv-SE" dirty="0"/>
              <a:t> </a:t>
            </a:r>
            <a:r>
              <a:rPr lang="sv-SE" dirty="0" err="1"/>
              <a:t>arvonnassa</a:t>
            </a:r>
            <a:r>
              <a:rPr lang="sv-SE" dirty="0"/>
              <a:t>, </a:t>
            </a:r>
            <a:r>
              <a:rPr lang="sv-SE" dirty="0" err="1"/>
              <a:t>jossa</a:t>
            </a:r>
            <a:r>
              <a:rPr lang="sv-SE" dirty="0"/>
              <a:t> </a:t>
            </a:r>
            <a:r>
              <a:rPr lang="sv-SE" dirty="0" err="1"/>
              <a:t>arvotaan</a:t>
            </a:r>
            <a:r>
              <a:rPr lang="sv-SE" dirty="0"/>
              <a:t> </a:t>
            </a:r>
            <a:r>
              <a:rPr lang="sv-SE" dirty="0" err="1"/>
              <a:t>voittjaja</a:t>
            </a:r>
            <a:r>
              <a:rPr lang="sv-SE" dirty="0"/>
              <a:t> </a:t>
            </a:r>
            <a:r>
              <a:rPr lang="sv-SE" dirty="0" err="1"/>
              <a:t>kilpailun</a:t>
            </a:r>
            <a:r>
              <a:rPr lang="sv-SE" dirty="0"/>
              <a:t> </a:t>
            </a:r>
            <a:r>
              <a:rPr lang="sv-SE" dirty="0" err="1"/>
              <a:t>päätteeksi</a:t>
            </a:r>
            <a:r>
              <a:rPr lang="sv-SE" dirty="0"/>
              <a:t>.</a:t>
            </a:r>
          </a:p>
          <a:p>
            <a:endParaRPr lang="sv-SE" dirty="0"/>
          </a:p>
          <a:p>
            <a:r>
              <a:rPr lang="sv-SE" dirty="0"/>
              <a:t>Lue </a:t>
            </a:r>
            <a:r>
              <a:rPr lang="sv-SE" dirty="0" err="1"/>
              <a:t>lisää</a:t>
            </a:r>
            <a:r>
              <a:rPr lang="sv-SE" dirty="0"/>
              <a:t> </a:t>
            </a:r>
            <a:r>
              <a:rPr lang="sv-SE" dirty="0">
                <a:hlinkClick r:id="rId3"/>
              </a:rPr>
              <a:t>haaste tehtävästä tästä</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Haastetehtävä</a:t>
            </a:r>
            <a:endParaRPr lang="sv-SE" sz="2400" b="1" dirty="0">
              <a:latin typeface="+mj-lt"/>
            </a:endParaRPr>
          </a:p>
          <a:p>
            <a:r>
              <a:rPr lang="sv-SE" sz="3600" dirty="0" err="1">
                <a:solidFill>
                  <a:schemeClr val="accent2"/>
                </a:solidFill>
                <a:latin typeface="+mj-lt"/>
              </a:rPr>
              <a:t>Kartonkiennätys</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pic>
        <p:nvPicPr>
          <p:cNvPr id="11" name="Bildobjekt 10" descr="En bild som visar utomhus, fotbeklädnader, klädsel, person&#10;&#10;Automatiskt genererad beskrivning">
            <a:extLst>
              <a:ext uri="{FF2B5EF4-FFF2-40B4-BE49-F238E27FC236}">
                <a16:creationId xmlns:a16="http://schemas.microsoft.com/office/drawing/2014/main" id="{5FBF166F-1680-17CB-B72A-8EAFEED77A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6314" y="4060726"/>
            <a:ext cx="3071257" cy="2192877"/>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1990790"/>
            <a:ext cx="3882555" cy="1477328"/>
          </a:xfrm>
          <a:prstGeom prst="rect">
            <a:avLst/>
          </a:prstGeom>
          <a:noFill/>
        </p:spPr>
        <p:txBody>
          <a:bodyPr wrap="square" rtlCol="0">
            <a:spAutoFit/>
          </a:bodyPr>
          <a:lstStyle/>
          <a:p>
            <a:r>
              <a:rPr lang="sv-SE" dirty="0" err="1"/>
              <a:t>Suunnittelkaa</a:t>
            </a:r>
            <a:r>
              <a:rPr lang="sv-SE" dirty="0"/>
              <a:t> </a:t>
            </a:r>
            <a:r>
              <a:rPr lang="sv-SE" dirty="0" err="1"/>
              <a:t>kierrätyskampanja</a:t>
            </a:r>
            <a:r>
              <a:rPr lang="sv-SE" dirty="0"/>
              <a:t> </a:t>
            </a:r>
            <a:r>
              <a:rPr lang="sv-SE" dirty="0" err="1"/>
              <a:t>mehupurkin</a:t>
            </a:r>
            <a:r>
              <a:rPr lang="sv-SE" dirty="0"/>
              <a:t> </a:t>
            </a:r>
            <a:r>
              <a:rPr lang="sv-SE" dirty="0" err="1"/>
              <a:t>kanteen</a:t>
            </a:r>
            <a:r>
              <a:rPr lang="sv-SE" dirty="0"/>
              <a:t>! </a:t>
            </a:r>
          </a:p>
          <a:p>
            <a:r>
              <a:rPr lang="sv-SE" dirty="0" err="1"/>
              <a:t>Mikä</a:t>
            </a:r>
            <a:r>
              <a:rPr lang="sv-SE" dirty="0"/>
              <a:t> on </a:t>
            </a:r>
            <a:r>
              <a:rPr lang="sv-SE" dirty="0" err="1"/>
              <a:t>sinun</a:t>
            </a:r>
            <a:r>
              <a:rPr lang="sv-SE" dirty="0"/>
              <a:t>/ </a:t>
            </a:r>
            <a:r>
              <a:rPr lang="sv-SE" dirty="0" err="1"/>
              <a:t>teidän</a:t>
            </a:r>
            <a:r>
              <a:rPr lang="sv-SE" dirty="0"/>
              <a:t> paras </a:t>
            </a:r>
            <a:r>
              <a:rPr lang="sv-SE" dirty="0" err="1"/>
              <a:t>idea</a:t>
            </a:r>
            <a:r>
              <a:rPr lang="sv-SE" dirty="0"/>
              <a:t> </a:t>
            </a:r>
            <a:r>
              <a:rPr lang="sv-SE" dirty="0" err="1"/>
              <a:t>kierrättämisen</a:t>
            </a:r>
            <a:r>
              <a:rPr lang="sv-SE" dirty="0"/>
              <a:t> </a:t>
            </a:r>
            <a:r>
              <a:rPr lang="sv-SE" dirty="0" err="1"/>
              <a:t>lisäämiseksi</a:t>
            </a:r>
            <a:r>
              <a:rPr lang="sv-SE" dirty="0"/>
              <a:t>?</a:t>
            </a:r>
          </a:p>
          <a:p>
            <a:endParaRPr lang="sv-SE" dirty="0"/>
          </a:p>
        </p:txBody>
      </p:sp>
      <p:sp>
        <p:nvSpPr>
          <p:cNvPr id="11" name="textruta 10"/>
          <p:cNvSpPr txBox="1"/>
          <p:nvPr/>
        </p:nvSpPr>
        <p:spPr>
          <a:xfrm>
            <a:off x="1520407" y="3430615"/>
            <a:ext cx="4462607" cy="2585323"/>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Mikäli suoritatte tämän haasteen teillä, on myös mahdollisuus voittaa ehdotuksestanne painatettu mallikappale, ns. </a:t>
            </a:r>
            <a:r>
              <a:rPr lang="fi-FI" sz="1800" dirty="0" err="1">
                <a:effectLst/>
                <a:ea typeface="Aptos" panose="020B0004020202020204" pitchFamily="34" charset="0"/>
                <a:cs typeface="Aptos" panose="020B0004020202020204" pitchFamily="34" charset="0"/>
              </a:rPr>
              <a:t>mockup</a:t>
            </a:r>
            <a:r>
              <a:rPr lang="fi-FI" sz="1800" dirty="0">
                <a:effectLst/>
                <a:ea typeface="Aptos" panose="020B0004020202020204" pitchFamily="34" charset="0"/>
                <a:cs typeface="Aptos" panose="020B0004020202020204" pitchFamily="34" charset="0"/>
              </a:rPr>
              <a:t>. </a:t>
            </a:r>
            <a:endParaRPr lang="sv-SE" sz="1800" dirty="0">
              <a:effectLst/>
              <a:ea typeface="Aptos" panose="020B0004020202020204" pitchFamily="34" charset="0"/>
              <a:cs typeface="Aptos" panose="020B0004020202020204" pitchFamily="34" charset="0"/>
            </a:endParaRPr>
          </a:p>
          <a:p>
            <a:endParaRPr lang="sv-SE" dirty="0"/>
          </a:p>
          <a:p>
            <a:r>
              <a:rPr lang="sv-SE" dirty="0"/>
              <a:t>Lue </a:t>
            </a:r>
            <a:r>
              <a:rPr lang="sv-SE" dirty="0" err="1"/>
              <a:t>lisää</a:t>
            </a:r>
            <a:r>
              <a:rPr lang="sv-SE" dirty="0"/>
              <a:t> </a:t>
            </a:r>
            <a:r>
              <a:rPr lang="sv-SE" dirty="0" err="1">
                <a:hlinkClick r:id="rId3"/>
              </a:rPr>
              <a:t>haaste</a:t>
            </a:r>
            <a:r>
              <a:rPr lang="sv-SE" dirty="0">
                <a:hlinkClick r:id="rId3"/>
              </a:rPr>
              <a:t> tehtävästä </a:t>
            </a:r>
            <a:r>
              <a:rPr lang="sv-SE" dirty="0" err="1">
                <a:hlinkClick r:id="rId3"/>
              </a:rPr>
              <a:t>tästä</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5511330" cy="1015663"/>
          </a:xfrm>
          <a:prstGeom prst="rect">
            <a:avLst/>
          </a:prstGeom>
          <a:noFill/>
          <a:ln w="0" cap="rnd">
            <a:noFill/>
          </a:ln>
        </p:spPr>
        <p:txBody>
          <a:bodyPr wrap="square" rtlCol="0">
            <a:spAutoFit/>
          </a:bodyPr>
          <a:lstStyle/>
          <a:p>
            <a:r>
              <a:rPr lang="sv-SE" sz="2400" b="1" dirty="0" err="1">
                <a:latin typeface="+mj-lt"/>
              </a:rPr>
              <a:t>Haastetehtävä</a:t>
            </a:r>
            <a:endParaRPr lang="sv-SE" sz="2400" b="1" dirty="0">
              <a:latin typeface="+mj-lt"/>
            </a:endParaRPr>
          </a:p>
          <a:p>
            <a:r>
              <a:rPr lang="sv-SE" sz="3600" dirty="0" err="1">
                <a:solidFill>
                  <a:schemeClr val="accent2"/>
                </a:solidFill>
                <a:latin typeface="+mj-lt"/>
              </a:rPr>
              <a:t>Kierrätyskampanja</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6070118" y="661517"/>
            <a:ext cx="1793556" cy="338554"/>
          </a:xfrm>
          <a:prstGeom prst="rect">
            <a:avLst/>
          </a:prstGeom>
          <a:noFill/>
          <a:ln w="0" cap="rnd">
            <a:noFill/>
          </a:ln>
        </p:spPr>
        <p:txBody>
          <a:bodyPr wrap="square" rtlCol="0">
            <a:spAutoFit/>
          </a:bodyPr>
          <a:lstStyle/>
          <a:p>
            <a:pPr algn="ctr"/>
            <a:r>
              <a:rPr lang="sv-SE" sz="1600" dirty="0" err="1">
                <a:latin typeface="+mj-lt"/>
              </a:rPr>
              <a:t>Yhteistyössä</a:t>
            </a:r>
            <a:endParaRPr lang="en-GB" sz="1600" dirty="0">
              <a:latin typeface="+mj-lt"/>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F5C93EFF-C7C9-9E35-A93A-4CDFA5175368}"/>
              </a:ext>
            </a:extLst>
          </p:cNvPr>
          <p:cNvPicPr>
            <a:picLocks noChangeAspect="1"/>
          </p:cNvPicPr>
          <p:nvPr/>
        </p:nvPicPr>
        <p:blipFill>
          <a:blip r:embed="rId4"/>
          <a:stretch>
            <a:fillRect/>
          </a:stretch>
        </p:blipFill>
        <p:spPr>
          <a:xfrm>
            <a:off x="7903089" y="619705"/>
            <a:ext cx="2122780" cy="492397"/>
          </a:xfrm>
          <a:prstGeom prst="rect">
            <a:avLst/>
          </a:prstGeom>
        </p:spPr>
      </p:pic>
      <p:pic>
        <p:nvPicPr>
          <p:cNvPr id="3" name="Bildobjekt 2" descr="En bild som visar text, Barnkonst, ask, bok&#10;&#10;Automatiskt genererad beskrivning">
            <a:extLst>
              <a:ext uri="{FF2B5EF4-FFF2-40B4-BE49-F238E27FC236}">
                <a16:creationId xmlns:a16="http://schemas.microsoft.com/office/drawing/2014/main" id="{7E92A43E-0986-C3AF-FCB4-FA99E893420F}"/>
              </a:ext>
            </a:extLst>
          </p:cNvPr>
          <p:cNvPicPr>
            <a:picLocks noChangeAspect="1"/>
          </p:cNvPicPr>
          <p:nvPr/>
        </p:nvPicPr>
        <p:blipFill>
          <a:blip r:embed="rId5"/>
          <a:stretch>
            <a:fillRect/>
          </a:stretch>
        </p:blipFill>
        <p:spPr>
          <a:xfrm>
            <a:off x="6437020" y="1564617"/>
            <a:ext cx="4842266" cy="4842266"/>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7BC2-49F6-A1D5-18B1-FF6C58F373EF}"/>
            </a:ext>
          </a:extLst>
        </p:cNvPr>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3884A69D-9EA3-C392-99E8-DB3CF9A2D966}"/>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56BCDCD4-2750-9139-CF21-6AEB0A879412}"/>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a:extLst>
              <a:ext uri="{FF2B5EF4-FFF2-40B4-BE49-F238E27FC236}">
                <a16:creationId xmlns:a16="http://schemas.microsoft.com/office/drawing/2014/main" id="{808C8EA8-0DBA-42FE-A99E-D4AC1B844C90}"/>
              </a:ext>
            </a:extLst>
          </p:cNvPr>
          <p:cNvPicPr>
            <a:picLocks noChangeAspect="1"/>
          </p:cNvPicPr>
          <p:nvPr/>
        </p:nvPicPr>
        <p:blipFill>
          <a:blip r:embed="rId3"/>
          <a:srcRect/>
          <a:stretch/>
        </p:blipFill>
        <p:spPr>
          <a:xfrm>
            <a:off x="4418266" y="778076"/>
            <a:ext cx="3346302" cy="4059853"/>
          </a:xfrm>
          <a:prstGeom prst="rect">
            <a:avLst/>
          </a:prstGeom>
        </p:spPr>
      </p:pic>
      <p:sp>
        <p:nvSpPr>
          <p:cNvPr id="25" name="TextBox 24">
            <a:extLst>
              <a:ext uri="{FF2B5EF4-FFF2-40B4-BE49-F238E27FC236}">
                <a16:creationId xmlns:a16="http://schemas.microsoft.com/office/drawing/2014/main" id="{BDE15B03-BCC9-6E21-931F-005CB21A6F7F}"/>
              </a:ext>
            </a:extLst>
          </p:cNvPr>
          <p:cNvSpPr txBox="1"/>
          <p:nvPr/>
        </p:nvSpPr>
        <p:spPr>
          <a:xfrm>
            <a:off x="1819025" y="2839050"/>
            <a:ext cx="2375144" cy="584775"/>
          </a:xfrm>
          <a:prstGeom prst="rect">
            <a:avLst/>
          </a:prstGeom>
          <a:noFill/>
        </p:spPr>
        <p:txBody>
          <a:bodyPr wrap="square" rtlCol="0">
            <a:spAutoFit/>
          </a:bodyPr>
          <a:lstStyle/>
          <a:p>
            <a:r>
              <a:rPr lang="sv-SE" sz="1600" b="1" dirty="0" err="1">
                <a:solidFill>
                  <a:schemeClr val="bg1"/>
                </a:solidFill>
              </a:rPr>
              <a:t>Mikä</a:t>
            </a:r>
            <a:r>
              <a:rPr lang="sv-SE" sz="1600" b="1" dirty="0">
                <a:solidFill>
                  <a:schemeClr val="bg1"/>
                </a:solidFill>
              </a:rPr>
              <a:t> </a:t>
            </a:r>
            <a:r>
              <a:rPr lang="sv-SE" sz="1600" b="1" dirty="0" err="1">
                <a:solidFill>
                  <a:schemeClr val="bg1"/>
                </a:solidFill>
              </a:rPr>
              <a:t>kartonkipakkaus</a:t>
            </a:r>
            <a:r>
              <a:rPr lang="sv-SE" sz="1600" b="1" dirty="0">
                <a:solidFill>
                  <a:schemeClr val="bg1"/>
                </a:solidFill>
              </a:rPr>
              <a:t> on?</a:t>
            </a:r>
            <a:endParaRPr lang="en-GB" sz="1600" b="1" dirty="0">
              <a:solidFill>
                <a:schemeClr val="bg1"/>
              </a:solidFill>
            </a:endParaRPr>
          </a:p>
        </p:txBody>
      </p:sp>
      <p:sp>
        <p:nvSpPr>
          <p:cNvPr id="2" name="Rektangel med rundade hörn 1">
            <a:extLst>
              <a:ext uri="{FF2B5EF4-FFF2-40B4-BE49-F238E27FC236}">
                <a16:creationId xmlns:a16="http://schemas.microsoft.com/office/drawing/2014/main" id="{F6B33880-028E-90A2-3E91-32B43274FA98}"/>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9891AD3-86DA-354B-A79D-D0488F0E1CEE}"/>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a:extLst>
              <a:ext uri="{FF2B5EF4-FFF2-40B4-BE49-F238E27FC236}">
                <a16:creationId xmlns:a16="http://schemas.microsoft.com/office/drawing/2014/main" id="{0E446C51-9456-9057-C279-B3A45DD1D7DD}"/>
              </a:ext>
            </a:extLst>
          </p:cNvPr>
          <p:cNvSpPr txBox="1"/>
          <p:nvPr/>
        </p:nvSpPr>
        <p:spPr>
          <a:xfrm>
            <a:off x="3085262" y="1483957"/>
            <a:ext cx="1914527" cy="584775"/>
          </a:xfrm>
          <a:prstGeom prst="rect">
            <a:avLst/>
          </a:prstGeom>
          <a:noFill/>
        </p:spPr>
        <p:txBody>
          <a:bodyPr wrap="square" rtlCol="0">
            <a:spAutoFit/>
          </a:bodyPr>
          <a:lstStyle/>
          <a:p>
            <a:r>
              <a:rPr lang="sv-SE" sz="1600" b="1" dirty="0" err="1">
                <a:solidFill>
                  <a:schemeClr val="bg1"/>
                </a:solidFill>
              </a:rPr>
              <a:t>Mihin</a:t>
            </a:r>
            <a:r>
              <a:rPr lang="sv-SE" sz="1600" b="1" dirty="0">
                <a:solidFill>
                  <a:schemeClr val="bg1"/>
                </a:solidFill>
              </a:rPr>
              <a:t> </a:t>
            </a:r>
            <a:r>
              <a:rPr lang="sv-SE" sz="1600" b="1" dirty="0" err="1">
                <a:solidFill>
                  <a:schemeClr val="bg1"/>
                </a:solidFill>
              </a:rPr>
              <a:t>pakkauksia</a:t>
            </a:r>
            <a:r>
              <a:rPr lang="sv-SE" sz="1600" b="1" dirty="0">
                <a:solidFill>
                  <a:schemeClr val="bg1"/>
                </a:solidFill>
              </a:rPr>
              <a:t> </a:t>
            </a:r>
            <a:r>
              <a:rPr lang="sv-SE" sz="1600" b="1" dirty="0" err="1">
                <a:solidFill>
                  <a:schemeClr val="bg1"/>
                </a:solidFill>
              </a:rPr>
              <a:t>tarvitaan</a:t>
            </a:r>
            <a:r>
              <a:rPr lang="sv-SE" sz="1600" b="1" dirty="0">
                <a:solidFill>
                  <a:schemeClr val="bg1"/>
                </a:solidFill>
              </a:rPr>
              <a:t>?</a:t>
            </a:r>
            <a:endParaRPr lang="en-GB" sz="1600" b="1" dirty="0">
              <a:solidFill>
                <a:schemeClr val="bg1"/>
              </a:solidFill>
            </a:endParaRPr>
          </a:p>
        </p:txBody>
      </p:sp>
      <p:sp>
        <p:nvSpPr>
          <p:cNvPr id="6" name="Rektangel med rundade hörn 5">
            <a:extLst>
              <a:ext uri="{FF2B5EF4-FFF2-40B4-BE49-F238E27FC236}">
                <a16:creationId xmlns:a16="http://schemas.microsoft.com/office/drawing/2014/main" id="{E70166A0-1A59-EFB4-5787-36F10DEF1DCD}"/>
              </a:ext>
            </a:extLst>
          </p:cNvPr>
          <p:cNvSpPr/>
          <p:nvPr/>
        </p:nvSpPr>
        <p:spPr>
          <a:xfrm>
            <a:off x="7071684" y="4732634"/>
            <a:ext cx="2187039" cy="71039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F179401-1F8E-7AC1-DD33-D2895FC61740}"/>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a:extLst>
              <a:ext uri="{FF2B5EF4-FFF2-40B4-BE49-F238E27FC236}">
                <a16:creationId xmlns:a16="http://schemas.microsoft.com/office/drawing/2014/main" id="{237FB562-A73F-ECED-A7D7-49354BC347DB}"/>
              </a:ext>
            </a:extLst>
          </p:cNvPr>
          <p:cNvSpPr txBox="1"/>
          <p:nvPr/>
        </p:nvSpPr>
        <p:spPr>
          <a:xfrm>
            <a:off x="7080906" y="4765763"/>
            <a:ext cx="2187039" cy="584775"/>
          </a:xfrm>
          <a:prstGeom prst="rect">
            <a:avLst/>
          </a:prstGeom>
          <a:noFill/>
        </p:spPr>
        <p:txBody>
          <a:bodyPr wrap="square" rtlCol="0">
            <a:spAutoFit/>
          </a:bodyPr>
          <a:lstStyle/>
          <a:p>
            <a:r>
              <a:rPr lang="sv-SE" sz="1600" b="1" dirty="0" err="1">
                <a:solidFill>
                  <a:schemeClr val="bg1"/>
                </a:solidFill>
              </a:rPr>
              <a:t>Mistä</a:t>
            </a:r>
            <a:r>
              <a:rPr lang="sv-SE" sz="1600" b="1" dirty="0">
                <a:solidFill>
                  <a:schemeClr val="bg1"/>
                </a:solidFill>
              </a:rPr>
              <a:t> </a:t>
            </a:r>
            <a:r>
              <a:rPr lang="sv-SE" sz="1600" b="1" dirty="0" err="1">
                <a:solidFill>
                  <a:schemeClr val="bg1"/>
                </a:solidFill>
              </a:rPr>
              <a:t>meidät</a:t>
            </a:r>
            <a:r>
              <a:rPr lang="sv-SE" sz="1600" b="1" dirty="0">
                <a:solidFill>
                  <a:schemeClr val="bg1"/>
                </a:solidFill>
              </a:rPr>
              <a:t> on </a:t>
            </a:r>
            <a:r>
              <a:rPr lang="sv-SE" sz="1600" b="1" dirty="0" err="1">
                <a:solidFill>
                  <a:schemeClr val="bg1"/>
                </a:solidFill>
              </a:rPr>
              <a:t>tehty</a:t>
            </a:r>
            <a:r>
              <a:rPr lang="sv-SE" sz="1600" b="1" dirty="0">
                <a:solidFill>
                  <a:schemeClr val="bg1"/>
                </a:solidFill>
              </a:rPr>
              <a:t>?</a:t>
            </a:r>
            <a:endParaRPr lang="en-GB" sz="1600" b="1" dirty="0">
              <a:solidFill>
                <a:schemeClr val="bg1"/>
              </a:solidFill>
            </a:endParaRPr>
          </a:p>
        </p:txBody>
      </p:sp>
      <p:sp>
        <p:nvSpPr>
          <p:cNvPr id="8" name="Rektangel med rundade hörn 7">
            <a:extLst>
              <a:ext uri="{FF2B5EF4-FFF2-40B4-BE49-F238E27FC236}">
                <a16:creationId xmlns:a16="http://schemas.microsoft.com/office/drawing/2014/main" id="{217327AD-71A7-00E2-5D61-9DBBAF999EC2}"/>
              </a:ext>
            </a:extLst>
          </p:cNvPr>
          <p:cNvSpPr/>
          <p:nvPr/>
        </p:nvSpPr>
        <p:spPr>
          <a:xfrm>
            <a:off x="8241319" y="3391594"/>
            <a:ext cx="2985731"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9F9971A-6594-DEEE-D0BD-FA4DDD8B6D0A}"/>
              </a:ext>
            </a:extLst>
          </p:cNvPr>
          <p:cNvSpPr/>
          <p:nvPr/>
        </p:nvSpPr>
        <p:spPr>
          <a:xfrm rot="11298429">
            <a:off x="7921163" y="3373641"/>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a:extLst>
              <a:ext uri="{FF2B5EF4-FFF2-40B4-BE49-F238E27FC236}">
                <a16:creationId xmlns:a16="http://schemas.microsoft.com/office/drawing/2014/main" id="{37BA279C-12D2-6A9F-7AB7-88281B91FAB7}"/>
              </a:ext>
            </a:extLst>
          </p:cNvPr>
          <p:cNvSpPr txBox="1"/>
          <p:nvPr/>
        </p:nvSpPr>
        <p:spPr>
          <a:xfrm>
            <a:off x="8359554" y="3453493"/>
            <a:ext cx="2867497" cy="584775"/>
          </a:xfrm>
          <a:prstGeom prst="rect">
            <a:avLst/>
          </a:prstGeom>
          <a:noFill/>
        </p:spPr>
        <p:txBody>
          <a:bodyPr wrap="square" rtlCol="0">
            <a:spAutoFit/>
          </a:bodyPr>
          <a:lstStyle/>
          <a:p>
            <a:r>
              <a:rPr lang="sv-SE" sz="1600" b="1" dirty="0" err="1">
                <a:solidFill>
                  <a:schemeClr val="bg1"/>
                </a:solidFill>
              </a:rPr>
              <a:t>Onko</a:t>
            </a:r>
            <a:r>
              <a:rPr lang="sv-SE" sz="1600" b="1" dirty="0">
                <a:solidFill>
                  <a:schemeClr val="bg1"/>
                </a:solidFill>
              </a:rPr>
              <a:t> </a:t>
            </a:r>
            <a:r>
              <a:rPr lang="sv-SE" sz="1600" b="1" dirty="0" err="1">
                <a:solidFill>
                  <a:schemeClr val="bg1"/>
                </a:solidFill>
              </a:rPr>
              <a:t>olemassa</a:t>
            </a:r>
            <a:r>
              <a:rPr lang="sv-SE" sz="1600" b="1" dirty="0">
                <a:solidFill>
                  <a:schemeClr val="bg1"/>
                </a:solidFill>
              </a:rPr>
              <a:t> </a:t>
            </a:r>
            <a:r>
              <a:rPr lang="sv-SE" sz="1600" b="1" dirty="0" err="1">
                <a:solidFill>
                  <a:schemeClr val="bg1"/>
                </a:solidFill>
              </a:rPr>
              <a:t>erilaisia</a:t>
            </a:r>
            <a:r>
              <a:rPr lang="sv-SE" sz="1600" b="1" dirty="0">
                <a:solidFill>
                  <a:schemeClr val="bg1"/>
                </a:solidFill>
              </a:rPr>
              <a:t> </a:t>
            </a:r>
            <a:r>
              <a:rPr lang="sv-SE" sz="1600" b="1" dirty="0" err="1">
                <a:solidFill>
                  <a:schemeClr val="bg1"/>
                </a:solidFill>
              </a:rPr>
              <a:t>pakkauksia</a:t>
            </a:r>
            <a:r>
              <a:rPr lang="sv-SE" sz="1600" b="1" dirty="0">
                <a:solidFill>
                  <a:schemeClr val="bg1"/>
                </a:solidFill>
              </a:rPr>
              <a:t>?</a:t>
            </a:r>
            <a:endParaRPr lang="en-GB" sz="1600" b="1" dirty="0">
              <a:solidFill>
                <a:schemeClr val="bg1"/>
              </a:solidFill>
            </a:endParaRPr>
          </a:p>
        </p:txBody>
      </p:sp>
      <p:sp>
        <p:nvSpPr>
          <p:cNvPr id="10" name="Rektangel med rundade hörn 9">
            <a:extLst>
              <a:ext uri="{FF2B5EF4-FFF2-40B4-BE49-F238E27FC236}">
                <a16:creationId xmlns:a16="http://schemas.microsoft.com/office/drawing/2014/main" id="{DC0A7685-A172-2610-9322-9BE35E8100BF}"/>
              </a:ext>
            </a:extLst>
          </p:cNvPr>
          <p:cNvSpPr/>
          <p:nvPr/>
        </p:nvSpPr>
        <p:spPr>
          <a:xfrm>
            <a:off x="2529475" y="5088057"/>
            <a:ext cx="2983429" cy="7418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8E58A74F-7EFD-EB8F-1D37-7B1033A303A9}"/>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a:extLst>
              <a:ext uri="{FF2B5EF4-FFF2-40B4-BE49-F238E27FC236}">
                <a16:creationId xmlns:a16="http://schemas.microsoft.com/office/drawing/2014/main" id="{C2D4948B-C4BE-C26F-2B32-0B1BA075658F}"/>
              </a:ext>
            </a:extLst>
          </p:cNvPr>
          <p:cNvSpPr txBox="1"/>
          <p:nvPr/>
        </p:nvSpPr>
        <p:spPr>
          <a:xfrm>
            <a:off x="2590929" y="5161538"/>
            <a:ext cx="3317175" cy="584775"/>
          </a:xfrm>
          <a:prstGeom prst="rect">
            <a:avLst/>
          </a:prstGeom>
          <a:noFill/>
        </p:spPr>
        <p:txBody>
          <a:bodyPr wrap="square" rtlCol="0">
            <a:spAutoFit/>
          </a:bodyPr>
          <a:lstStyle/>
          <a:p>
            <a:r>
              <a:rPr lang="sv-SE" sz="1600" b="1" dirty="0" err="1">
                <a:solidFill>
                  <a:schemeClr val="bg1"/>
                </a:solidFill>
              </a:rPr>
              <a:t>Miksä</a:t>
            </a:r>
            <a:r>
              <a:rPr lang="sv-SE" sz="1600" b="1" dirty="0">
                <a:solidFill>
                  <a:schemeClr val="bg1"/>
                </a:solidFill>
              </a:rPr>
              <a:t> </a:t>
            </a:r>
            <a:r>
              <a:rPr lang="sv-SE" sz="1600" b="1" dirty="0" err="1">
                <a:solidFill>
                  <a:schemeClr val="bg1"/>
                </a:solidFill>
              </a:rPr>
              <a:t>näytämme</a:t>
            </a:r>
            <a:r>
              <a:rPr lang="sv-SE" sz="1600" b="1" dirty="0">
                <a:solidFill>
                  <a:schemeClr val="bg1"/>
                </a:solidFill>
              </a:rPr>
              <a:t>, </a:t>
            </a:r>
            <a:r>
              <a:rPr lang="sv-SE" sz="1600" b="1" dirty="0" err="1">
                <a:solidFill>
                  <a:schemeClr val="bg1"/>
                </a:solidFill>
              </a:rPr>
              <a:t>siltä</a:t>
            </a:r>
            <a:r>
              <a:rPr lang="sv-SE" sz="1600" b="1" dirty="0">
                <a:solidFill>
                  <a:schemeClr val="bg1"/>
                </a:solidFill>
              </a:rPr>
              <a:t> </a:t>
            </a:r>
            <a:r>
              <a:rPr lang="sv-SE" sz="1600" b="1" dirty="0" err="1">
                <a:solidFill>
                  <a:schemeClr val="bg1"/>
                </a:solidFill>
              </a:rPr>
              <a:t>miltä</a:t>
            </a:r>
            <a:r>
              <a:rPr lang="sv-SE" sz="1600" b="1" dirty="0">
                <a:solidFill>
                  <a:schemeClr val="bg1"/>
                </a:solidFill>
              </a:rPr>
              <a:t> </a:t>
            </a:r>
            <a:r>
              <a:rPr lang="sv-SE" sz="1600" b="1" dirty="0" err="1">
                <a:solidFill>
                  <a:schemeClr val="bg1"/>
                </a:solidFill>
              </a:rPr>
              <a:t>näytämme</a:t>
            </a:r>
            <a:r>
              <a:rPr lang="sv-SE" sz="1600" b="1" dirty="0">
                <a:solidFill>
                  <a:schemeClr val="bg1"/>
                </a:solidFill>
              </a:rPr>
              <a:t>?</a:t>
            </a:r>
            <a:endParaRPr lang="en-GB" sz="1600" b="1" dirty="0">
              <a:solidFill>
                <a:schemeClr val="bg1"/>
              </a:solidFill>
            </a:endParaRPr>
          </a:p>
        </p:txBody>
      </p:sp>
      <p:sp>
        <p:nvSpPr>
          <p:cNvPr id="12" name="Rektangel med rundade hörn 11">
            <a:extLst>
              <a:ext uri="{FF2B5EF4-FFF2-40B4-BE49-F238E27FC236}">
                <a16:creationId xmlns:a16="http://schemas.microsoft.com/office/drawing/2014/main" id="{3CC7C2E1-F53A-AD38-E402-88A77EB95165}"/>
              </a:ext>
            </a:extLst>
          </p:cNvPr>
          <p:cNvSpPr/>
          <p:nvPr/>
        </p:nvSpPr>
        <p:spPr>
          <a:xfrm>
            <a:off x="8077532" y="1922367"/>
            <a:ext cx="2113329" cy="114437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CFE71B3C-9C5B-AFB7-D1F9-74E6B54626D1}"/>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9CF69EEF-C997-66CC-0EF3-CF967CC6E10C}"/>
              </a:ext>
            </a:extLst>
          </p:cNvPr>
          <p:cNvSpPr txBox="1"/>
          <p:nvPr/>
        </p:nvSpPr>
        <p:spPr>
          <a:xfrm>
            <a:off x="8232813" y="1986938"/>
            <a:ext cx="1958048" cy="830997"/>
          </a:xfrm>
          <a:prstGeom prst="rect">
            <a:avLst/>
          </a:prstGeom>
          <a:noFill/>
        </p:spPr>
        <p:txBody>
          <a:bodyPr wrap="square" rtlCol="0">
            <a:spAutoFit/>
          </a:bodyPr>
          <a:lstStyle/>
          <a:p>
            <a:r>
              <a:rPr lang="sv-SE" sz="1600" b="1" dirty="0" err="1">
                <a:solidFill>
                  <a:schemeClr val="bg1"/>
                </a:solidFill>
              </a:rPr>
              <a:t>Miksi</a:t>
            </a:r>
            <a:r>
              <a:rPr lang="sv-SE" sz="1600" b="1" dirty="0">
                <a:solidFill>
                  <a:schemeClr val="bg1"/>
                </a:solidFill>
              </a:rPr>
              <a:t> </a:t>
            </a:r>
            <a:r>
              <a:rPr lang="sv-SE" sz="1600" b="1" dirty="0" err="1">
                <a:solidFill>
                  <a:schemeClr val="bg1"/>
                </a:solidFill>
              </a:rPr>
              <a:t>korkki</a:t>
            </a:r>
            <a:r>
              <a:rPr lang="sv-SE" sz="1600" b="1" dirty="0">
                <a:solidFill>
                  <a:schemeClr val="bg1"/>
                </a:solidFill>
              </a:rPr>
              <a:t> on </a:t>
            </a:r>
            <a:r>
              <a:rPr lang="sv-SE" sz="1600" b="1" dirty="0" err="1">
                <a:solidFill>
                  <a:schemeClr val="bg1"/>
                </a:solidFill>
              </a:rPr>
              <a:t>kiinnitetty</a:t>
            </a:r>
            <a:r>
              <a:rPr lang="sv-SE" sz="1600" b="1" dirty="0">
                <a:solidFill>
                  <a:schemeClr val="bg1"/>
                </a:solidFill>
              </a:rPr>
              <a:t> </a:t>
            </a:r>
            <a:r>
              <a:rPr lang="sv-SE" sz="1600" b="1" dirty="0" err="1">
                <a:solidFill>
                  <a:schemeClr val="bg1"/>
                </a:solidFill>
              </a:rPr>
              <a:t>pakkaukseen</a:t>
            </a:r>
            <a:r>
              <a:rPr lang="sv-SE" sz="1600" b="1" dirty="0">
                <a:solidFill>
                  <a:schemeClr val="bg1"/>
                </a:solidFill>
              </a:rPr>
              <a:t>?</a:t>
            </a:r>
            <a:endParaRPr lang="en-GB" sz="1600" b="1" dirty="0">
              <a:solidFill>
                <a:schemeClr val="bg1"/>
              </a:solidFill>
            </a:endParaRPr>
          </a:p>
        </p:txBody>
      </p:sp>
    </p:spTree>
    <p:extLst>
      <p:ext uri="{BB962C8B-B14F-4D97-AF65-F5344CB8AC3E}">
        <p14:creationId xmlns:p14="http://schemas.microsoft.com/office/powerpoint/2010/main" val="20220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84222" y="1700138"/>
            <a:ext cx="4782007" cy="2862322"/>
          </a:xfrm>
          <a:prstGeom prst="rect">
            <a:avLst/>
          </a:prstGeom>
          <a:noFill/>
        </p:spPr>
        <p:txBody>
          <a:bodyPr wrap="square" rtlCol="0">
            <a:spAutoFit/>
          </a:bodyPr>
          <a:lstStyle/>
          <a:p>
            <a:r>
              <a:rPr lang="sv-SE" dirty="0" err="1">
                <a:effectLst/>
              </a:rPr>
              <a:t>Teidän</a:t>
            </a:r>
            <a:r>
              <a:rPr lang="sv-SE" dirty="0">
                <a:effectLst/>
              </a:rPr>
              <a:t> on </a:t>
            </a:r>
            <a:r>
              <a:rPr lang="sv-SE" dirty="0" err="1">
                <a:effectLst/>
              </a:rPr>
              <a:t>yhdessä</a:t>
            </a:r>
            <a:r>
              <a:rPr lang="sv-SE" dirty="0">
                <a:effectLst/>
              </a:rPr>
              <a:t> </a:t>
            </a:r>
            <a:r>
              <a:rPr lang="sv-SE" dirty="0" err="1">
                <a:effectLst/>
              </a:rPr>
              <a:t>keksittävä</a:t>
            </a:r>
            <a:r>
              <a:rPr lang="sv-SE" dirty="0">
                <a:effectLst/>
              </a:rPr>
              <a:t> </a:t>
            </a:r>
            <a:r>
              <a:rPr lang="sv-SE" dirty="0" err="1">
                <a:effectLst/>
              </a:rPr>
              <a:t>kartonkislogan</a:t>
            </a:r>
            <a:r>
              <a:rPr lang="sv-SE" dirty="0">
                <a:effectLst/>
              </a:rPr>
              <a:t>.</a:t>
            </a:r>
            <a:br>
              <a:rPr lang="sv-SE" dirty="0">
                <a:effectLst/>
              </a:rPr>
            </a:br>
            <a:endParaRPr lang="sv-SE" dirty="0">
              <a:effectLst/>
            </a:endParaRPr>
          </a:p>
          <a:p>
            <a:r>
              <a:rPr lang="fi-FI" sz="1800" dirty="0">
                <a:effectLst/>
                <a:ea typeface="Aptos" panose="020B0004020202020204" pitchFamily="34" charset="0"/>
                <a:cs typeface="Aptos" panose="020B0004020202020204" pitchFamily="34" charset="0"/>
              </a:rPr>
              <a:t>Hyvä slogan on helppo muistaa ja voi koostua yhdestä lauseesta tai riimistä, joka esim. sisältää viestin "kartonkipakkausten kierrätys on tärkeää".</a:t>
            </a:r>
            <a:br>
              <a:rPr lang="sv-SE" dirty="0">
                <a:effectLst/>
                <a:latin typeface="Helvetica Neue" panose="02000503000000020004" pitchFamily="2" charset="0"/>
              </a:rPr>
            </a:br>
            <a:br>
              <a:rPr lang="sv-SE" dirty="0">
                <a:effectLst/>
                <a:latin typeface="Helvetica Neue" panose="02000503000000020004" pitchFamily="2" charset="0"/>
              </a:rPr>
            </a:br>
            <a:r>
              <a:rPr lang="fi-FI" sz="1800" dirty="0">
                <a:effectLst/>
                <a:latin typeface="Arial" panose="020B0604020202020204" pitchFamily="34" charset="0"/>
                <a:ea typeface="Aptos" panose="020B0004020202020204" pitchFamily="34" charset="0"/>
                <a:cs typeface="Aptos" panose="020B0004020202020204" pitchFamily="34" charset="0"/>
              </a:rPr>
              <a:t>Päätätte itse, voitte kirjoittaa, laulaa, tehdä rap tai kannustuslaulun!</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84222" y="4595744"/>
            <a:ext cx="4744971" cy="1477328"/>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Kartonkisloganimme</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klädsel, leende, handskrift, text&#10;&#10;Automatiskt genererad beskrivning">
            <a:extLst>
              <a:ext uri="{FF2B5EF4-FFF2-40B4-BE49-F238E27FC236}">
                <a16:creationId xmlns:a16="http://schemas.microsoft.com/office/drawing/2014/main" id="{FDF8DC6A-BEFA-C9F2-1A38-6957F2140B5F}"/>
              </a:ext>
            </a:extLst>
          </p:cNvPr>
          <p:cNvPicPr>
            <a:picLocks noChangeAspect="1"/>
          </p:cNvPicPr>
          <p:nvPr/>
        </p:nvPicPr>
        <p:blipFill>
          <a:blip r:embed="rId4"/>
          <a:stretch>
            <a:fillRect/>
          </a:stretch>
        </p:blipFill>
        <p:spPr>
          <a:xfrm>
            <a:off x="6718812" y="1700138"/>
            <a:ext cx="4260301" cy="3729132"/>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593729" y="2138239"/>
            <a:ext cx="4782007" cy="2308324"/>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Päästäkää mielikuvitus ja luovuus valloilleen</a:t>
            </a:r>
            <a:r>
              <a:rPr lang="sv-SE" dirty="0">
                <a:effectLst/>
              </a:rPr>
              <a:t>!</a:t>
            </a:r>
          </a:p>
          <a:p>
            <a:r>
              <a:rPr lang="fi-FI" sz="1800" b="1" dirty="0">
                <a:effectLst/>
                <a:ea typeface="Aptos" panose="020B0004020202020204" pitchFamily="34" charset="0"/>
                <a:cs typeface="Aptos" panose="020B0004020202020204" pitchFamily="34" charset="0"/>
              </a:rPr>
              <a:t>Päiväkoti/esikoulu: </a:t>
            </a:r>
            <a:r>
              <a:rPr lang="fi-FI" sz="1800" dirty="0">
                <a:effectLst/>
                <a:ea typeface="Aptos" panose="020B0004020202020204" pitchFamily="34" charset="0"/>
                <a:cs typeface="Aptos" panose="020B0004020202020204" pitchFamily="34" charset="0"/>
              </a:rPr>
              <a:t>Luokaa kartonkipakkauksista jotain uutta, ennen niiden kierrättämistä.</a:t>
            </a:r>
            <a:endParaRPr lang="sv-SE" sz="1800" dirty="0">
              <a:effectLst/>
              <a:ea typeface="Aptos" panose="020B0004020202020204" pitchFamily="34" charset="0"/>
              <a:cs typeface="Aptos" panose="020B0004020202020204" pitchFamily="34" charset="0"/>
            </a:endParaRPr>
          </a:p>
          <a:p>
            <a:r>
              <a:rPr lang="fi-FI" sz="1800" b="1" dirty="0">
                <a:effectLst/>
                <a:ea typeface="Aptos" panose="020B0004020202020204" pitchFamily="34" charset="0"/>
                <a:cs typeface="Aptos" panose="020B0004020202020204" pitchFamily="34" charset="0"/>
              </a:rPr>
              <a:t>Luokat 1-6: </a:t>
            </a:r>
            <a:r>
              <a:rPr lang="fi-FI" sz="1800" dirty="0">
                <a:effectLst/>
                <a:ea typeface="Aptos" panose="020B0004020202020204" pitchFamily="34" charset="0"/>
                <a:cs typeface="Aptos" panose="020B0004020202020204" pitchFamily="34" charset="0"/>
              </a:rPr>
              <a:t>Suunnitelkaa uusi lajitteluohje</a:t>
            </a:r>
            <a:endParaRPr lang="sv-SE" sz="1800" dirty="0">
              <a:effectLst/>
              <a:ea typeface="Aptos" panose="020B0004020202020204" pitchFamily="34" charset="0"/>
              <a:cs typeface="Aptos" panose="020B0004020202020204" pitchFamily="34" charset="0"/>
            </a:endParaRPr>
          </a:p>
          <a:p>
            <a:endParaRPr lang="sv-SE" dirty="0">
              <a:effectLst/>
            </a:endParaRPr>
          </a:p>
          <a:p>
            <a:r>
              <a:rPr lang="fi-FI" sz="1800" dirty="0">
                <a:effectLst/>
                <a:ea typeface="Aptos" panose="020B0004020202020204" pitchFamily="34" charset="0"/>
                <a:cs typeface="Aptos" panose="020B0004020202020204" pitchFamily="34" charset="0"/>
              </a:rPr>
              <a:t>Vain mielikuvitus asettaa rajat!</a:t>
            </a:r>
            <a:endParaRPr lang="sv-SE" sz="1800" dirty="0">
              <a:effectLst/>
              <a:ea typeface="Aptos" panose="020B0004020202020204" pitchFamily="34" charset="0"/>
              <a:cs typeface="Aptos" panose="020B0004020202020204" pitchFamily="34" charset="0"/>
            </a:endParaRP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612246" y="4181716"/>
            <a:ext cx="4744971" cy="1754326"/>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a:t>
            </a:r>
          </a:p>
          <a:p>
            <a:r>
              <a:rPr lang="fi-FI" sz="1800" dirty="0">
                <a:effectLst/>
                <a:ea typeface="Aptos" panose="020B0004020202020204" pitchFamily="34" charset="0"/>
                <a:cs typeface="Aptos" panose="020B0004020202020204" pitchFamily="34" charset="0"/>
              </a:rPr>
              <a:t>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5672999" cy="1569660"/>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Kartonkiluova</a:t>
            </a:r>
            <a:r>
              <a:rPr lang="sv-SE" sz="3600" dirty="0">
                <a:solidFill>
                  <a:schemeClr val="accent2"/>
                </a:solidFill>
                <a:latin typeface="+mj-lt"/>
              </a:rPr>
              <a:t>/</a:t>
            </a:r>
          </a:p>
          <a:p>
            <a:r>
              <a:rPr lang="sv-SE" sz="3600" dirty="0" err="1">
                <a:solidFill>
                  <a:schemeClr val="accent2"/>
                </a:solidFill>
                <a:latin typeface="+mj-lt"/>
              </a:rPr>
              <a:t>Innovatiivinen</a:t>
            </a:r>
            <a:r>
              <a:rPr lang="sv-SE" sz="3600" dirty="0">
                <a:solidFill>
                  <a:schemeClr val="accent2"/>
                </a:solidFill>
                <a:latin typeface="+mj-lt"/>
              </a:rPr>
              <a:t> </a:t>
            </a:r>
            <a:r>
              <a:rPr lang="sv-SE" sz="3600" dirty="0" err="1">
                <a:solidFill>
                  <a:schemeClr val="accent2"/>
                </a:solidFill>
                <a:latin typeface="+mj-lt"/>
              </a:rPr>
              <a:t>lajitteluohje</a:t>
            </a:r>
            <a:r>
              <a:rPr lang="sv-SE" sz="3600" dirty="0">
                <a:solidFill>
                  <a:schemeClr val="accent2"/>
                </a:solidFill>
                <a:latin typeface="+mj-lt"/>
              </a:rPr>
              <a:t> </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a:stretch>
            <a:fillRect/>
          </a:stretch>
        </p:blipFill>
        <p:spPr>
          <a:xfrm>
            <a:off x="9102491" y="2359210"/>
            <a:ext cx="2648469" cy="2648469"/>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a:stretch>
            <a:fillRect/>
          </a:stretch>
        </p:blipFill>
        <p:spPr>
          <a:xfrm>
            <a:off x="6488306" y="4181716"/>
            <a:ext cx="2801158" cy="2000027"/>
          </a:xfrm>
          <a:prstGeom prst="rect">
            <a:avLst/>
          </a:prstGeom>
        </p:spPr>
      </p:pic>
      <p:pic>
        <p:nvPicPr>
          <p:cNvPr id="15" name="Bildobjekt 14" descr="En bild som visar Människoansikte, klädsel, person, tjej&#10;&#10;Automatiskt genererad beskrivning">
            <a:extLst>
              <a:ext uri="{FF2B5EF4-FFF2-40B4-BE49-F238E27FC236}">
                <a16:creationId xmlns:a16="http://schemas.microsoft.com/office/drawing/2014/main" id="{55F0EA74-B075-CB9C-DF1E-1F3CECF76960}"/>
              </a:ext>
            </a:extLst>
          </p:cNvPr>
          <p:cNvPicPr>
            <a:picLocks noChangeAspect="1"/>
          </p:cNvPicPr>
          <p:nvPr/>
        </p:nvPicPr>
        <p:blipFill>
          <a:blip r:embed="rId6"/>
          <a:stretch>
            <a:fillRect/>
          </a:stretch>
        </p:blipFill>
        <p:spPr>
          <a:xfrm>
            <a:off x="6488306" y="565471"/>
            <a:ext cx="2801158" cy="3502554"/>
          </a:xfrm>
          <a:prstGeom prst="rect">
            <a:avLst/>
          </a:prstGeom>
        </p:spPr>
      </p:pic>
      <p:pic>
        <p:nvPicPr>
          <p:cNvPr id="6" name="Bildobjekt 5" descr="En bild som visar svart, mörker&#10;&#10;Automatiskt genererad beskrivning">
            <a:extLst>
              <a:ext uri="{FF2B5EF4-FFF2-40B4-BE49-F238E27FC236}">
                <a16:creationId xmlns:a16="http://schemas.microsoft.com/office/drawing/2014/main" id="{D90896EC-085A-59C6-CD40-52934D2B093B}"/>
              </a:ext>
            </a:extLst>
          </p:cNvPr>
          <p:cNvPicPr>
            <a:picLocks noChangeAspect="1"/>
          </p:cNvPicPr>
          <p:nvPr/>
        </p:nvPicPr>
        <p:blipFill>
          <a:blip r:embed="rId7"/>
          <a:stretch>
            <a:fillRect/>
          </a:stretch>
        </p:blipFill>
        <p:spPr>
          <a:xfrm>
            <a:off x="6666471" y="565471"/>
            <a:ext cx="1790700" cy="609600"/>
          </a:xfrm>
          <a:prstGeom prst="rect">
            <a:avLst/>
          </a:prstGeom>
        </p:spPr>
      </p:pic>
      <p:sp>
        <p:nvSpPr>
          <p:cNvPr id="13" name="textruta 12">
            <a:extLst>
              <a:ext uri="{FF2B5EF4-FFF2-40B4-BE49-F238E27FC236}">
                <a16:creationId xmlns:a16="http://schemas.microsoft.com/office/drawing/2014/main" id="{3C064EC0-050B-83F4-AD67-249D9558F92F}"/>
              </a:ext>
            </a:extLst>
          </p:cNvPr>
          <p:cNvSpPr txBox="1"/>
          <p:nvPr/>
        </p:nvSpPr>
        <p:spPr>
          <a:xfrm>
            <a:off x="4875771" y="565471"/>
            <a:ext cx="1790700" cy="369332"/>
          </a:xfrm>
          <a:prstGeom prst="rect">
            <a:avLst/>
          </a:prstGeom>
          <a:noFill/>
        </p:spPr>
        <p:txBody>
          <a:bodyPr wrap="square">
            <a:spAutoFit/>
          </a:bodyPr>
          <a:lstStyle/>
          <a:p>
            <a:r>
              <a:rPr lang="sv-SE" sz="1800" dirty="0" err="1">
                <a:latin typeface="+mj-lt"/>
              </a:rPr>
              <a:t>Yhteistyössä</a:t>
            </a:r>
            <a:endParaRPr lang="en-GB" sz="1800" dirty="0">
              <a:latin typeface="+mj-lt"/>
            </a:endParaRPr>
          </a:p>
        </p:txBody>
      </p:sp>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922283" y="1792769"/>
            <a:ext cx="5173717" cy="1754326"/>
          </a:xfrm>
          <a:prstGeom prst="rect">
            <a:avLst/>
          </a:prstGeom>
          <a:noFill/>
        </p:spPr>
        <p:txBody>
          <a:bodyPr wrap="square" rtlCol="0">
            <a:spAutoFit/>
          </a:bodyPr>
          <a:lstStyle/>
          <a:p>
            <a:r>
              <a:rPr lang="sv-SE" dirty="0" err="1"/>
              <a:t>Tyhjä</a:t>
            </a:r>
            <a:r>
              <a:rPr lang="sv-SE" dirty="0"/>
              <a:t> </a:t>
            </a:r>
            <a:r>
              <a:rPr lang="sv-SE" dirty="0" err="1"/>
              <a:t>kartonkipakkaus</a:t>
            </a:r>
            <a:r>
              <a:rPr lang="sv-SE" dirty="0"/>
              <a:t> </a:t>
            </a:r>
            <a:r>
              <a:rPr lang="sv-SE" dirty="0" err="1"/>
              <a:t>ei</a:t>
            </a:r>
            <a:r>
              <a:rPr lang="sv-SE" dirty="0"/>
              <a:t> </a:t>
            </a:r>
            <a:r>
              <a:rPr lang="sv-SE" dirty="0" err="1"/>
              <a:t>ole</a:t>
            </a:r>
            <a:r>
              <a:rPr lang="sv-SE" dirty="0"/>
              <a:t> </a:t>
            </a:r>
            <a:r>
              <a:rPr lang="sv-SE" dirty="0" err="1"/>
              <a:t>roska</a:t>
            </a:r>
            <a:r>
              <a:rPr lang="sv-SE" dirty="0"/>
              <a:t>, </a:t>
            </a:r>
            <a:r>
              <a:rPr lang="sv-SE" dirty="0" err="1"/>
              <a:t>vaan</a:t>
            </a:r>
            <a:r>
              <a:rPr lang="sv-SE" dirty="0"/>
              <a:t> </a:t>
            </a:r>
            <a:r>
              <a:rPr lang="sv-SE" dirty="0" err="1"/>
              <a:t>arvokas</a:t>
            </a:r>
            <a:r>
              <a:rPr lang="sv-SE" dirty="0"/>
              <a:t> </a:t>
            </a:r>
            <a:r>
              <a:rPr lang="sv-SE" dirty="0" err="1"/>
              <a:t>raaka-aine</a:t>
            </a:r>
            <a:r>
              <a:rPr lang="sv-SE" dirty="0"/>
              <a:t> </a:t>
            </a:r>
            <a:r>
              <a:rPr lang="sv-SE" dirty="0" err="1"/>
              <a:t>uusille</a:t>
            </a:r>
            <a:r>
              <a:rPr lang="sv-SE" dirty="0"/>
              <a:t> </a:t>
            </a:r>
            <a:r>
              <a:rPr lang="sv-SE" dirty="0" err="1"/>
              <a:t>tuotteille</a:t>
            </a:r>
            <a:r>
              <a:rPr lang="sv-SE" dirty="0"/>
              <a:t>. </a:t>
            </a:r>
            <a:r>
              <a:rPr lang="sv-SE" dirty="0" err="1"/>
              <a:t>Kierrättämällä</a:t>
            </a:r>
            <a:r>
              <a:rPr lang="sv-SE" dirty="0"/>
              <a:t> </a:t>
            </a:r>
            <a:r>
              <a:rPr lang="sv-SE" dirty="0" err="1"/>
              <a:t>säästät</a:t>
            </a:r>
            <a:r>
              <a:rPr lang="sv-SE" dirty="0"/>
              <a:t> </a:t>
            </a:r>
            <a:r>
              <a:rPr lang="sv-SE" dirty="0" err="1"/>
              <a:t>luonnonvaroja</a:t>
            </a:r>
            <a:r>
              <a:rPr lang="sv-SE" dirty="0"/>
              <a:t> ja </a:t>
            </a:r>
            <a:r>
              <a:rPr lang="sv-SE" dirty="0" err="1"/>
              <a:t>vähennät</a:t>
            </a:r>
            <a:r>
              <a:rPr lang="sv-SE" dirty="0"/>
              <a:t> </a:t>
            </a:r>
            <a:r>
              <a:rPr lang="sv-SE" dirty="0" err="1"/>
              <a:t>sekä</a:t>
            </a:r>
            <a:r>
              <a:rPr lang="sv-SE" dirty="0"/>
              <a:t> </a:t>
            </a:r>
            <a:r>
              <a:rPr lang="sv-SE" dirty="0" err="1"/>
              <a:t>energiankulutusta</a:t>
            </a:r>
            <a:r>
              <a:rPr lang="sv-SE" dirty="0"/>
              <a:t> </a:t>
            </a:r>
            <a:r>
              <a:rPr lang="sv-SE" dirty="0" err="1"/>
              <a:t>että</a:t>
            </a:r>
            <a:r>
              <a:rPr lang="sv-SE" dirty="0"/>
              <a:t> </a:t>
            </a:r>
            <a:r>
              <a:rPr lang="sv-SE" dirty="0" err="1"/>
              <a:t>ympäristökuormitusta</a:t>
            </a:r>
            <a:r>
              <a:rPr lang="sv-SE" dirty="0"/>
              <a:t>.</a:t>
            </a:r>
          </a:p>
          <a:p>
            <a:r>
              <a:rPr lang="sv-SE" dirty="0" err="1"/>
              <a:t>Ajattele</a:t>
            </a:r>
            <a:r>
              <a:rPr lang="sv-SE" dirty="0"/>
              <a:t> jos </a:t>
            </a:r>
            <a:r>
              <a:rPr lang="sv-SE" dirty="0" err="1"/>
              <a:t>kaikki</a:t>
            </a:r>
            <a:r>
              <a:rPr lang="sv-SE" dirty="0"/>
              <a:t> </a:t>
            </a:r>
            <a:r>
              <a:rPr lang="sv-SE" dirty="0" err="1"/>
              <a:t>tietäisivät</a:t>
            </a:r>
            <a:r>
              <a:rPr lang="sv-SE" dirty="0"/>
              <a:t> </a:t>
            </a:r>
            <a:r>
              <a:rPr lang="sv-SE" dirty="0" err="1"/>
              <a:t>tämän</a:t>
            </a:r>
            <a:r>
              <a:rPr lang="sv-SE" dirty="0"/>
              <a:t>! </a:t>
            </a:r>
            <a:r>
              <a:rPr lang="sv-SE" dirty="0" err="1"/>
              <a:t>Auta</a:t>
            </a:r>
            <a:r>
              <a:rPr lang="sv-SE" dirty="0"/>
              <a:t> </a:t>
            </a:r>
            <a:r>
              <a:rPr lang="sv-SE" dirty="0" err="1"/>
              <a:t>meitä</a:t>
            </a:r>
            <a:r>
              <a:rPr lang="sv-SE" dirty="0"/>
              <a:t> </a:t>
            </a:r>
            <a:r>
              <a:rPr lang="sv-SE" dirty="0" err="1"/>
              <a:t>levittämään</a:t>
            </a:r>
            <a:r>
              <a:rPr lang="sv-SE" dirty="0"/>
              <a:t> </a:t>
            </a:r>
            <a:r>
              <a:rPr lang="sv-SE" dirty="0" err="1"/>
              <a:t>tätä</a:t>
            </a:r>
            <a:r>
              <a:rPr lang="sv-SE" dirty="0"/>
              <a:t> </a:t>
            </a:r>
            <a:r>
              <a:rPr lang="sv-SE" dirty="0" err="1"/>
              <a:t>viestiä</a:t>
            </a:r>
            <a:r>
              <a:rPr lang="sv-SE" dirty="0"/>
              <a:t>!</a:t>
            </a:r>
          </a:p>
        </p:txBody>
      </p:sp>
      <p:sp>
        <p:nvSpPr>
          <p:cNvPr id="8" name="textruta 7"/>
          <p:cNvSpPr txBox="1"/>
          <p:nvPr/>
        </p:nvSpPr>
        <p:spPr>
          <a:xfrm>
            <a:off x="922283" y="3771660"/>
            <a:ext cx="4559233" cy="1477328"/>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Kerro</a:t>
            </a:r>
            <a:r>
              <a:rPr lang="sv-SE" sz="3600" dirty="0">
                <a:solidFill>
                  <a:schemeClr val="accent2"/>
                </a:solidFill>
                <a:latin typeface="+mj-lt"/>
              </a:rPr>
              <a:t> </a:t>
            </a:r>
            <a:r>
              <a:rPr lang="sv-SE" sz="3600" dirty="0" err="1">
                <a:solidFill>
                  <a:schemeClr val="accent2"/>
                </a:solidFill>
                <a:latin typeface="+mj-lt"/>
              </a:rPr>
              <a:t>sadalle</a:t>
            </a:r>
            <a:endParaRPr lang="sv-SE" sz="3600" dirty="0">
              <a:solidFill>
                <a:schemeClr val="accent2"/>
              </a:solidFill>
              <a:latin typeface="+mj-lt"/>
            </a:endParaRPr>
          </a:p>
        </p:txBody>
      </p:sp>
      <p:pic>
        <p:nvPicPr>
          <p:cNvPr id="3" name="Bildobjekt 2" descr="En bild som visar klädsel, kvinna, person, kollage&#10;&#10;Automatiskt genererad beskrivning">
            <a:extLst>
              <a:ext uri="{FF2B5EF4-FFF2-40B4-BE49-F238E27FC236}">
                <a16:creationId xmlns:a16="http://schemas.microsoft.com/office/drawing/2014/main" id="{382F4A7F-2027-7661-4E84-9E320341FD4C}"/>
              </a:ext>
            </a:extLst>
          </p:cNvPr>
          <p:cNvPicPr>
            <a:picLocks noChangeAspect="1"/>
          </p:cNvPicPr>
          <p:nvPr/>
        </p:nvPicPr>
        <p:blipFill>
          <a:blip r:embed="rId4"/>
          <a:stretch>
            <a:fillRect/>
          </a:stretch>
        </p:blipFill>
        <p:spPr>
          <a:xfrm rot="21201342">
            <a:off x="8285723" y="2759384"/>
            <a:ext cx="3083879" cy="3083879"/>
          </a:xfrm>
          <a:prstGeom prst="rect">
            <a:avLst/>
          </a:prstGeom>
        </p:spPr>
      </p:pic>
      <p:pic>
        <p:nvPicPr>
          <p:cNvPr id="5" name="Bildobjekt 4" descr="En bild som visar kollage, hjul, fotbeklädnader, konst&#10;&#10;Automatiskt genererad beskrivning">
            <a:extLst>
              <a:ext uri="{FF2B5EF4-FFF2-40B4-BE49-F238E27FC236}">
                <a16:creationId xmlns:a16="http://schemas.microsoft.com/office/drawing/2014/main" id="{22AA892C-591A-15A3-902F-C7AC19BEACB1}"/>
              </a:ext>
            </a:extLst>
          </p:cNvPr>
          <p:cNvPicPr>
            <a:picLocks noChangeAspect="1"/>
          </p:cNvPicPr>
          <p:nvPr/>
        </p:nvPicPr>
        <p:blipFill>
          <a:blip r:embed="rId5"/>
          <a:stretch>
            <a:fillRect/>
          </a:stretch>
        </p:blipFill>
        <p:spPr>
          <a:xfrm rot="435415">
            <a:off x="6119290" y="1955894"/>
            <a:ext cx="2757627" cy="2757627"/>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17037" y="1551563"/>
            <a:ext cx="4126675" cy="2800767"/>
          </a:xfrm>
          <a:prstGeom prst="rect">
            <a:avLst/>
          </a:prstGeom>
          <a:noFill/>
        </p:spPr>
        <p:txBody>
          <a:bodyPr wrap="square" rtlCol="0">
            <a:spAutoFit/>
          </a:bodyPr>
          <a:lstStyle/>
          <a:p>
            <a:pPr marL="177796"/>
            <a:r>
              <a:rPr lang="sv-SE" sz="3200" dirty="0" err="1">
                <a:solidFill>
                  <a:schemeClr val="accent2"/>
                </a:solidFill>
              </a:rPr>
              <a:t>Päiväkoti</a:t>
            </a:r>
            <a:r>
              <a:rPr lang="sv-SE" sz="3200" dirty="0">
                <a:solidFill>
                  <a:schemeClr val="accent2"/>
                </a:solidFill>
              </a:rPr>
              <a:t>/</a:t>
            </a:r>
            <a:r>
              <a:rPr lang="sv-SE" sz="3200" dirty="0" err="1">
                <a:solidFill>
                  <a:schemeClr val="accent2"/>
                </a:solidFill>
              </a:rPr>
              <a:t>esikolu</a:t>
            </a:r>
            <a:endParaRPr lang="sv-SE" sz="3200" dirty="0">
              <a:solidFill>
                <a:schemeClr val="accent2"/>
              </a:solidFill>
            </a:endParaRPr>
          </a:p>
          <a:p>
            <a:pPr marL="285750" lvl="0" indent="-285750">
              <a:buFont typeface="Arial" panose="020B0604020202020204" pitchFamily="34" charset="0"/>
              <a:buChar char="•"/>
            </a:pPr>
            <a:r>
              <a:rPr lang="fi-FI" dirty="0"/>
              <a:t>Tukea ympäristöystävällisempään päiväkotiin/esikouluun, arvo 800 euroa</a:t>
            </a:r>
            <a:endParaRPr lang="sv-SE" dirty="0"/>
          </a:p>
          <a:p>
            <a:pPr marL="285750" lvl="0" indent="-285750">
              <a:buFont typeface="Arial" panose="020B0604020202020204" pitchFamily="34" charset="0"/>
              <a:buChar char="•"/>
            </a:pPr>
            <a:r>
              <a:rPr lang="fi-FI" dirty="0"/>
              <a:t>Oma kierrätyskassi jokaiselle lapselle</a:t>
            </a:r>
            <a:endParaRPr lang="sv-SE" dirty="0"/>
          </a:p>
          <a:p>
            <a:pPr marL="285750" lvl="0" indent="-285750">
              <a:buFont typeface="Arial" panose="020B0604020202020204" pitchFamily="34" charset="0"/>
              <a:buChar char="•"/>
            </a:pPr>
            <a:r>
              <a:rPr lang="fi-FI" dirty="0"/>
              <a:t>Kartongista valmistettu palkintopokaali</a:t>
            </a:r>
            <a:endParaRPr lang="sv-SE" dirty="0"/>
          </a:p>
          <a:p>
            <a:pPr marL="285750" lvl="0" indent="-285750">
              <a:buFont typeface="Arial" panose="020B0604020202020204" pitchFamily="34" charset="0"/>
              <a:buChar char="•"/>
            </a:pPr>
            <a:r>
              <a:rPr lang="fi-FI" dirty="0"/>
              <a:t>Palkintoja asiakkailta</a:t>
            </a:r>
            <a:endParaRPr lang="sv-SE" dirty="0"/>
          </a:p>
        </p:txBody>
      </p:sp>
      <p:sp>
        <p:nvSpPr>
          <p:cNvPr id="23" name="TextBox 22"/>
          <p:cNvSpPr txBox="1"/>
          <p:nvPr/>
        </p:nvSpPr>
        <p:spPr>
          <a:xfrm>
            <a:off x="4845024" y="1551563"/>
            <a:ext cx="3574475" cy="3754874"/>
          </a:xfrm>
          <a:prstGeom prst="rect">
            <a:avLst/>
          </a:prstGeom>
          <a:noFill/>
        </p:spPr>
        <p:txBody>
          <a:bodyPr wrap="square" rtlCol="0">
            <a:spAutoFit/>
          </a:bodyPr>
          <a:lstStyle/>
          <a:p>
            <a:pPr marL="177796"/>
            <a:r>
              <a:rPr lang="sv-SE" sz="3200" dirty="0" err="1">
                <a:solidFill>
                  <a:schemeClr val="accent2"/>
                </a:solidFill>
              </a:rPr>
              <a:t>Luokat</a:t>
            </a:r>
            <a:r>
              <a:rPr lang="sv-SE" sz="3200" dirty="0">
                <a:solidFill>
                  <a:schemeClr val="accent2"/>
                </a:solidFill>
              </a:rPr>
              <a:t> 1-3 &amp; 4-6</a:t>
            </a:r>
          </a:p>
          <a:p>
            <a:endParaRPr lang="sv-SE" sz="800" dirty="0"/>
          </a:p>
          <a:p>
            <a:pPr marL="342891" indent="-342891">
              <a:buFont typeface="Arial" charset="0"/>
              <a:buChar char="•"/>
            </a:pPr>
            <a:r>
              <a:rPr lang="sv-SE" dirty="0" err="1"/>
              <a:t>Tukea</a:t>
            </a:r>
            <a:r>
              <a:rPr lang="sv-SE" dirty="0"/>
              <a:t> </a:t>
            </a:r>
            <a:r>
              <a:rPr lang="sv-SE" dirty="0" err="1"/>
              <a:t>ympäristöystävällisempään</a:t>
            </a:r>
            <a:r>
              <a:rPr lang="sv-SE" dirty="0"/>
              <a:t> </a:t>
            </a:r>
            <a:r>
              <a:rPr lang="sv-SE" dirty="0" err="1"/>
              <a:t>kouluun</a:t>
            </a:r>
            <a:r>
              <a:rPr lang="sv-SE" dirty="0"/>
              <a:t>, </a:t>
            </a:r>
            <a:r>
              <a:rPr lang="sv-SE" dirty="0" err="1"/>
              <a:t>arvo</a:t>
            </a:r>
            <a:r>
              <a:rPr lang="sv-SE" dirty="0"/>
              <a:t> 800 euro (1-3)</a:t>
            </a:r>
          </a:p>
          <a:p>
            <a:pPr marL="342891" indent="-342891">
              <a:buFont typeface="Arial" charset="0"/>
              <a:buChar char="•"/>
            </a:pPr>
            <a:r>
              <a:rPr lang="sv-SE" dirty="0"/>
              <a:t>800 </a:t>
            </a:r>
            <a:r>
              <a:rPr lang="sv-SE" dirty="0" err="1"/>
              <a:t>euroa</a:t>
            </a:r>
            <a:r>
              <a:rPr lang="sv-SE" dirty="0"/>
              <a:t> </a:t>
            </a:r>
            <a:r>
              <a:rPr lang="sv-SE" dirty="0" err="1"/>
              <a:t>yhteisen</a:t>
            </a:r>
            <a:r>
              <a:rPr lang="sv-SE" dirty="0"/>
              <a:t> </a:t>
            </a:r>
            <a:r>
              <a:rPr lang="sv-SE" dirty="0" err="1"/>
              <a:t>elämystapahtuman</a:t>
            </a:r>
            <a:r>
              <a:rPr lang="sv-SE" dirty="0"/>
              <a:t> </a:t>
            </a:r>
            <a:r>
              <a:rPr lang="sv-SE" dirty="0" err="1"/>
              <a:t>järjestämiseksi</a:t>
            </a:r>
            <a:r>
              <a:rPr lang="sv-SE" dirty="0"/>
              <a:t> (4-6)</a:t>
            </a:r>
          </a:p>
          <a:p>
            <a:pPr marL="285750" lvl="0" indent="-285750">
              <a:buFont typeface="Arial" panose="020B0604020202020204" pitchFamily="34" charset="0"/>
              <a:buChar char="•"/>
            </a:pPr>
            <a:r>
              <a:rPr lang="fi-FI" dirty="0"/>
              <a:t>Oma kierrätyskassi jokaiselle lapselle</a:t>
            </a:r>
            <a:endParaRPr lang="sv-SE" dirty="0"/>
          </a:p>
          <a:p>
            <a:pPr marL="285750" lvl="0" indent="-285750">
              <a:buFont typeface="Arial" panose="020B0604020202020204" pitchFamily="34" charset="0"/>
              <a:buChar char="•"/>
            </a:pPr>
            <a:r>
              <a:rPr lang="fi-FI" dirty="0"/>
              <a:t>Kartongista valmistettu palkintopokaali</a:t>
            </a:r>
            <a:endParaRPr lang="sv-SE" dirty="0"/>
          </a:p>
          <a:p>
            <a:pPr marL="285750" lvl="0" indent="-285750">
              <a:buFont typeface="Arial" panose="020B0604020202020204" pitchFamily="34" charset="0"/>
              <a:buChar char="•"/>
            </a:pPr>
            <a:r>
              <a:rPr lang="fi-FI" dirty="0"/>
              <a:t>Palkintoja asiakkailta</a:t>
            </a:r>
            <a:endParaRPr lang="sv-SE" dirty="0"/>
          </a:p>
        </p:txBody>
      </p:sp>
      <p:sp>
        <p:nvSpPr>
          <p:cNvPr id="2" name="textruta 1"/>
          <p:cNvSpPr txBox="1"/>
          <p:nvPr/>
        </p:nvSpPr>
        <p:spPr>
          <a:xfrm>
            <a:off x="351182" y="5494522"/>
            <a:ext cx="11489635" cy="923330"/>
          </a:xfrm>
          <a:prstGeom prst="rect">
            <a:avLst/>
          </a:prstGeom>
          <a:noFill/>
        </p:spPr>
        <p:txBody>
          <a:bodyPr wrap="square" rtlCol="0">
            <a:spAutoFit/>
          </a:bodyPr>
          <a:lstStyle/>
          <a:p>
            <a:pPr algn="ctr"/>
            <a:r>
              <a:rPr lang="fi-FI" sz="1800" i="1" dirty="0" err="1">
                <a:effectLst/>
                <a:ea typeface="Aptos" panose="020B0004020202020204" pitchFamily="34" charset="0"/>
                <a:cs typeface="Aptos" panose="020B0004020202020204" pitchFamily="34" charset="0"/>
              </a:rPr>
              <a:t>Pssst</a:t>
            </a:r>
            <a:r>
              <a:rPr lang="fi-FI" sz="1800" i="1" dirty="0">
                <a:effectLst/>
                <a:ea typeface="Aptos" panose="020B0004020202020204" pitchFamily="34" charset="0"/>
                <a:cs typeface="Aptos" panose="020B0004020202020204" pitchFamily="34" charset="0"/>
              </a:rPr>
              <a:t>... haasteessa "Kierrätyskampanja" ja "Kartonkiluova/Innovatiivinen lajitteluohje" on mahdollisuus voittaa lisäpalkintoja! Seuratkaa tarkemmin erillisiä tehtävien rekisteröinti päivämääriä!</a:t>
            </a:r>
            <a:endParaRPr lang="sv-SE" sz="1800" dirty="0">
              <a:effectLst/>
              <a:ea typeface="Aptos" panose="020B0004020202020204" pitchFamily="34" charset="0"/>
              <a:cs typeface="Aptos" panose="020B0004020202020204" pitchFamily="34" charset="0"/>
            </a:endParaRPr>
          </a:p>
          <a:p>
            <a:endParaRPr lang="sv-SE" i="1" dirty="0"/>
          </a:p>
        </p:txBody>
      </p:sp>
      <p:sp>
        <p:nvSpPr>
          <p:cNvPr id="9" name="TextBox 19"/>
          <p:cNvSpPr txBox="1"/>
          <p:nvPr/>
        </p:nvSpPr>
        <p:spPr>
          <a:xfrm>
            <a:off x="617037" y="684942"/>
            <a:ext cx="4227987" cy="584775"/>
          </a:xfrm>
          <a:prstGeom prst="rect">
            <a:avLst/>
          </a:prstGeom>
          <a:noFill/>
        </p:spPr>
        <p:txBody>
          <a:bodyPr wrap="square" rtlCol="0">
            <a:spAutoFit/>
          </a:bodyPr>
          <a:lstStyle/>
          <a:p>
            <a:r>
              <a:rPr lang="sv-SE" sz="3200" b="1" dirty="0" err="1">
                <a:latin typeface="+mj-lt"/>
              </a:rPr>
              <a:t>Mitä</a:t>
            </a:r>
            <a:r>
              <a:rPr lang="sv-SE" sz="3200" b="1" dirty="0">
                <a:latin typeface="+mj-lt"/>
              </a:rPr>
              <a:t> </a:t>
            </a:r>
            <a:r>
              <a:rPr lang="sv-SE" sz="3200" b="1" dirty="0" err="1">
                <a:latin typeface="+mj-lt"/>
              </a:rPr>
              <a:t>voi</a:t>
            </a:r>
            <a:r>
              <a:rPr lang="sv-SE" sz="3200" b="1" dirty="0">
                <a:latin typeface="+mj-lt"/>
              </a:rPr>
              <a:t> </a:t>
            </a:r>
            <a:r>
              <a:rPr lang="sv-SE" sz="3200" b="1" dirty="0" err="1">
                <a:latin typeface="+mj-lt"/>
              </a:rPr>
              <a:t>voittaa</a:t>
            </a:r>
            <a:r>
              <a:rPr lang="sv-SE" sz="3200" b="1" dirty="0">
                <a:latin typeface="+mj-lt"/>
              </a:rPr>
              <a:t>?</a:t>
            </a:r>
            <a:endParaRPr lang="en-GB" sz="3200" b="1" dirty="0">
              <a:latin typeface="+mj-lt"/>
            </a:endParaRPr>
          </a:p>
        </p:txBody>
      </p:sp>
      <p:pic>
        <p:nvPicPr>
          <p:cNvPr id="3" name="Bildobjekt 2" descr="En bild som visar text, skärmbild, visitkort, Teckensnitt&#10;&#10;Automatiskt genererad beskrivning">
            <a:extLst>
              <a:ext uri="{FF2B5EF4-FFF2-40B4-BE49-F238E27FC236}">
                <a16:creationId xmlns:a16="http://schemas.microsoft.com/office/drawing/2014/main" id="{773B2B44-5683-1717-48D0-5324B03C05C9}"/>
              </a:ext>
            </a:extLst>
          </p:cNvPr>
          <p:cNvPicPr>
            <a:picLocks noChangeAspect="1"/>
          </p:cNvPicPr>
          <p:nvPr/>
        </p:nvPicPr>
        <p:blipFill>
          <a:blip r:embed="rId3"/>
          <a:stretch>
            <a:fillRect/>
          </a:stretch>
        </p:blipFill>
        <p:spPr>
          <a:xfrm rot="226257">
            <a:off x="8288524" y="3062051"/>
            <a:ext cx="3397341" cy="1489011"/>
          </a:xfrm>
          <a:prstGeom prst="rect">
            <a:avLst/>
          </a:prstGeom>
          <a:effectLst>
            <a:outerShdw blurRad="194414" dist="38100" dir="2700000" algn="tl" rotWithShape="0">
              <a:prstClr val="black">
                <a:alpha val="22577"/>
              </a:prstClr>
            </a:outerShdw>
          </a:effectLst>
        </p:spPr>
      </p:pic>
    </p:spTree>
    <p:extLst>
      <p:ext uri="{BB962C8B-B14F-4D97-AF65-F5344CB8AC3E}">
        <p14:creationId xmlns:p14="http://schemas.microsoft.com/office/powerpoint/2010/main" val="176325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08904" y="2392010"/>
            <a:ext cx="5235284" cy="2073979"/>
          </a:xfrm>
        </p:spPr>
        <p:txBody>
          <a:bodyPr>
            <a:normAutofit/>
          </a:bodyPr>
          <a:lstStyle/>
          <a:p>
            <a:pPr marL="0" indent="0">
              <a:buNone/>
            </a:pPr>
            <a:r>
              <a:rPr lang="sv-SE" b="1" dirty="0" err="1"/>
              <a:t>Tsemppiä</a:t>
            </a:r>
            <a:r>
              <a:rPr lang="sv-SE" b="1" dirty="0"/>
              <a:t> </a:t>
            </a:r>
            <a:r>
              <a:rPr lang="sv-SE" b="1" dirty="0" err="1"/>
              <a:t>kierrättämiseen</a:t>
            </a:r>
            <a:r>
              <a:rPr lang="sv-SE" b="1" dirty="0"/>
              <a:t> </a:t>
            </a:r>
            <a:r>
              <a:rPr lang="sv-SE" b="1" dirty="0" err="1"/>
              <a:t>toivoo</a:t>
            </a:r>
            <a:r>
              <a:rPr lang="sv-SE" b="1" dirty="0"/>
              <a:t> Tetra Pak, </a:t>
            </a:r>
            <a:r>
              <a:rPr lang="sv-SE" b="1" dirty="0" err="1"/>
              <a:t>Rinki</a:t>
            </a:r>
            <a:r>
              <a:rPr lang="sv-SE" b="1" dirty="0"/>
              <a:t>, </a:t>
            </a:r>
            <a:r>
              <a:rPr lang="sv-SE" b="1" dirty="0" err="1"/>
              <a:t>Eckes</a:t>
            </a:r>
            <a:r>
              <a:rPr lang="sv-SE" b="1" dirty="0"/>
              <a:t> Granini, </a:t>
            </a:r>
            <a:r>
              <a:rPr lang="sv-SE" b="1" dirty="0" err="1"/>
              <a:t>Sun</a:t>
            </a:r>
            <a:r>
              <a:rPr lang="sv-SE" b="1" dirty="0"/>
              <a:t> </a:t>
            </a:r>
            <a:r>
              <a:rPr lang="sv-SE" b="1"/>
              <a:t>Lolly </a:t>
            </a:r>
            <a:r>
              <a:rPr lang="sv-SE" b="1" dirty="0"/>
              <a:t>ja Fazer </a:t>
            </a:r>
            <a:r>
              <a:rPr lang="sv-SE" b="1" dirty="0" err="1"/>
              <a:t>Aito</a:t>
            </a:r>
            <a:r>
              <a:rPr lang="sv-SE" b="1" dirty="0"/>
              <a:t>!</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1622349" y="646352"/>
            <a:ext cx="3509326" cy="5104473"/>
          </a:xfrm>
          <a:prstGeom prst="rect">
            <a:avLst/>
          </a:prstGeom>
        </p:spPr>
      </p:pic>
      <p:sp>
        <p:nvSpPr>
          <p:cNvPr id="4" name="textruta 3">
            <a:extLst>
              <a:ext uri="{FF2B5EF4-FFF2-40B4-BE49-F238E27FC236}">
                <a16:creationId xmlns:a16="http://schemas.microsoft.com/office/drawing/2014/main" id="{853264B0-1BC0-313D-C844-BF7771BC6A50}"/>
              </a:ext>
            </a:extLst>
          </p:cNvPr>
          <p:cNvSpPr txBox="1"/>
          <p:nvPr/>
        </p:nvSpPr>
        <p:spPr>
          <a:xfrm>
            <a:off x="5565227" y="5627714"/>
            <a:ext cx="5751446" cy="246221"/>
          </a:xfrm>
          <a:prstGeom prst="rect">
            <a:avLst/>
          </a:prstGeom>
          <a:noFill/>
        </p:spPr>
        <p:txBody>
          <a:bodyPr wrap="none" lIns="0" tIns="0" rIns="0" bIns="0" rtlCol="0">
            <a:spAutoFit/>
          </a:bodyPr>
          <a:lstStyle/>
          <a:p>
            <a:r>
              <a:rPr lang="en-GB" sz="1600" dirty="0" err="1">
                <a:solidFill>
                  <a:schemeClr val="accent2"/>
                </a:solidFill>
              </a:rPr>
              <a:t>Lisää</a:t>
            </a:r>
            <a:r>
              <a:rPr lang="en-GB" sz="1600" dirty="0">
                <a:solidFill>
                  <a:schemeClr val="accent2"/>
                </a:solidFill>
              </a:rPr>
              <a:t> </a:t>
            </a:r>
            <a:r>
              <a:rPr lang="en-GB" sz="1600" dirty="0" err="1">
                <a:solidFill>
                  <a:schemeClr val="accent2"/>
                </a:solidFill>
              </a:rPr>
              <a:t>tietoa</a:t>
            </a:r>
            <a:r>
              <a:rPr lang="en-GB" sz="1600" dirty="0">
                <a:solidFill>
                  <a:schemeClr val="accent2"/>
                </a:solidFill>
              </a:rPr>
              <a:t> </a:t>
            </a:r>
            <a:r>
              <a:rPr lang="en-GB" sz="1600" dirty="0" err="1">
                <a:solidFill>
                  <a:schemeClr val="accent2"/>
                </a:solidFill>
              </a:rPr>
              <a:t>kilpailusta</a:t>
            </a:r>
            <a:r>
              <a:rPr lang="en-GB" sz="1600" dirty="0">
                <a:solidFill>
                  <a:schemeClr val="accent2"/>
                </a:solidFill>
              </a:rPr>
              <a:t> </a:t>
            </a:r>
            <a:r>
              <a:rPr lang="en-GB" sz="1600" dirty="0" err="1">
                <a:solidFill>
                  <a:schemeClr val="accent2"/>
                </a:solidFill>
              </a:rPr>
              <a:t>löydät</a:t>
            </a:r>
            <a:r>
              <a:rPr lang="en-GB" sz="1600" dirty="0">
                <a:solidFill>
                  <a:schemeClr val="accent2"/>
                </a:solidFill>
              </a:rPr>
              <a:t> </a:t>
            </a:r>
            <a:r>
              <a:rPr lang="en-GB" sz="1600" dirty="0" err="1">
                <a:solidFill>
                  <a:schemeClr val="accent2"/>
                </a:solidFill>
              </a:rPr>
              <a:t>osoitteessa</a:t>
            </a:r>
            <a:r>
              <a:rPr lang="en-GB" sz="1600" dirty="0">
                <a:solidFill>
                  <a:schemeClr val="accent2"/>
                </a:solidFill>
              </a:rPr>
              <a:t> </a:t>
            </a:r>
            <a:r>
              <a:rPr lang="en-GB" sz="1600" dirty="0">
                <a:solidFill>
                  <a:schemeClr val="accent2"/>
                </a:solidFill>
                <a:hlinkClick r:id="rId4">
                  <a:extLst>
                    <a:ext uri="{A12FA001-AC4F-418D-AE19-62706E023703}">
                      <ahyp:hlinkClr xmlns:ahyp="http://schemas.microsoft.com/office/drawing/2018/hyperlinkcolor" val="tx"/>
                    </a:ext>
                  </a:extLst>
                </a:hlinkClick>
              </a:rPr>
              <a:t>www.kartonkikilpailu.fi</a:t>
            </a:r>
            <a:endParaRPr lang="sv-SE" sz="1600" dirty="0">
              <a:solidFill>
                <a:schemeClr val="accent2"/>
              </a:solidFill>
            </a:endParaRPr>
          </a:p>
        </p:txBody>
      </p:sp>
      <p:pic>
        <p:nvPicPr>
          <p:cNvPr id="6" name="Bildobjekt 5" descr="En bild som visar cirkel, Grafik, symbol, Teckensnitt&#10;&#10;Automatiskt genererad beskrivning">
            <a:extLst>
              <a:ext uri="{FF2B5EF4-FFF2-40B4-BE49-F238E27FC236}">
                <a16:creationId xmlns:a16="http://schemas.microsoft.com/office/drawing/2014/main" id="{E7FDE9BA-6C7F-13E7-A45E-657A48E78165}"/>
              </a:ext>
            </a:extLst>
          </p:cNvPr>
          <p:cNvPicPr>
            <a:picLocks noChangeAspect="1"/>
          </p:cNvPicPr>
          <p:nvPr/>
        </p:nvPicPr>
        <p:blipFill>
          <a:blip r:embed="rId5"/>
          <a:stretch>
            <a:fillRect/>
          </a:stretch>
        </p:blipFill>
        <p:spPr>
          <a:xfrm>
            <a:off x="5061606" y="5529861"/>
            <a:ext cx="441925" cy="441925"/>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6567469" y="1006190"/>
            <a:ext cx="3900834"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237241" y="2420814"/>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6707190" y="1135144"/>
            <a:ext cx="3666519" cy="1200329"/>
          </a:xfrm>
          <a:prstGeom prst="rect">
            <a:avLst/>
          </a:prstGeom>
          <a:noFill/>
        </p:spPr>
        <p:txBody>
          <a:bodyPr wrap="square" rtlCol="0">
            <a:spAutoFit/>
          </a:bodyPr>
          <a:lstStyle/>
          <a:p>
            <a:r>
              <a:rPr lang="sv-SE" sz="2400" b="1" dirty="0">
                <a:solidFill>
                  <a:schemeClr val="bg1"/>
                </a:solidFill>
              </a:rPr>
              <a:t>Meitä on </a:t>
            </a:r>
            <a:r>
              <a:rPr lang="sv-SE" sz="2400" b="1" dirty="0" err="1">
                <a:solidFill>
                  <a:schemeClr val="bg1"/>
                </a:solidFill>
              </a:rPr>
              <a:t>olemassa</a:t>
            </a:r>
            <a:r>
              <a:rPr lang="sv-SE" sz="2400" b="1" dirty="0">
                <a:solidFill>
                  <a:schemeClr val="bg1"/>
                </a:solidFill>
              </a:rPr>
              <a:t> </a:t>
            </a:r>
            <a:r>
              <a:rPr lang="sv-SE" sz="2400" b="1" dirty="0" err="1">
                <a:solidFill>
                  <a:schemeClr val="bg1"/>
                </a:solidFill>
              </a:rPr>
              <a:t>eri</a:t>
            </a:r>
            <a:r>
              <a:rPr lang="sv-SE" sz="2400" b="1" dirty="0">
                <a:solidFill>
                  <a:schemeClr val="bg1"/>
                </a:solidFill>
              </a:rPr>
              <a:t> </a:t>
            </a:r>
            <a:r>
              <a:rPr lang="sv-SE" sz="2400" b="1" dirty="0" err="1">
                <a:solidFill>
                  <a:schemeClr val="bg1"/>
                </a:solidFill>
              </a:rPr>
              <a:t>kokoisina</a:t>
            </a:r>
            <a:r>
              <a:rPr lang="sv-SE" sz="2400" b="1" dirty="0">
                <a:solidFill>
                  <a:schemeClr val="bg1"/>
                </a:solidFill>
              </a:rPr>
              <a:t> ja </a:t>
            </a:r>
            <a:r>
              <a:rPr lang="sv-SE" sz="2400" b="1" dirty="0" err="1">
                <a:solidFill>
                  <a:schemeClr val="bg1"/>
                </a:solidFill>
              </a:rPr>
              <a:t>muotoisina</a:t>
            </a:r>
            <a:endParaRPr lang="sv-SE" sz="2400" b="1" dirty="0">
              <a:solidFill>
                <a:schemeClr val="bg1"/>
              </a:solidFill>
            </a:endParaRPr>
          </a:p>
          <a:p>
            <a:r>
              <a:rPr lang="sv-SE" sz="2400" b="1" dirty="0">
                <a:solidFill>
                  <a:schemeClr val="bg1"/>
                </a:solidFill>
              </a:rPr>
              <a:t>- </a:t>
            </a:r>
            <a:r>
              <a:rPr lang="sv-SE" sz="2400" b="1" dirty="0" err="1">
                <a:solidFill>
                  <a:schemeClr val="bg1"/>
                </a:solidFill>
              </a:rPr>
              <a:t>tiedätkö</a:t>
            </a:r>
            <a:r>
              <a:rPr lang="sv-SE" sz="2400" b="1" dirty="0">
                <a:solidFill>
                  <a:schemeClr val="bg1"/>
                </a:solidFill>
              </a:rPr>
              <a:t> </a:t>
            </a:r>
            <a:r>
              <a:rPr lang="sv-SE" sz="2400" b="1" dirty="0" err="1">
                <a:solidFill>
                  <a:schemeClr val="bg1"/>
                </a:solidFill>
              </a:rPr>
              <a:t>miksi</a:t>
            </a:r>
            <a:r>
              <a:rPr lang="sv-SE" sz="2400" b="1" dirty="0">
                <a:solidFill>
                  <a:schemeClr val="bg1"/>
                </a:solidFill>
              </a:rPr>
              <a:t>?</a:t>
            </a: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6676" b="6676"/>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8" y="3338416"/>
            <a:ext cx="3189000" cy="2206599"/>
          </a:xfrm>
        </p:spPr>
        <p:txBody>
          <a:bodyPr>
            <a:noAutofit/>
          </a:bodyPr>
          <a:lstStyle/>
          <a:p>
            <a:pPr marL="228594" indent="-228594">
              <a:buFontTx/>
              <a:buChar char="-"/>
            </a:pPr>
            <a:r>
              <a:rPr lang="sv-SE" sz="1600" dirty="0" err="1"/>
              <a:t>Mitä</a:t>
            </a:r>
            <a:r>
              <a:rPr lang="sv-SE" sz="1600" dirty="0"/>
              <a:t> </a:t>
            </a:r>
            <a:r>
              <a:rPr lang="sv-SE" sz="1600" dirty="0" err="1"/>
              <a:t>ruokahävikki</a:t>
            </a:r>
            <a:r>
              <a:rPr lang="sv-SE" sz="1600" dirty="0"/>
              <a:t> </a:t>
            </a:r>
            <a:r>
              <a:rPr lang="sv-SE" sz="1600" dirty="0" err="1"/>
              <a:t>tarkoitta</a:t>
            </a:r>
            <a:r>
              <a:rPr lang="sv-SE" sz="1600" dirty="0"/>
              <a:t>? </a:t>
            </a:r>
          </a:p>
          <a:p>
            <a:pPr marL="228594" indent="-228594">
              <a:buFontTx/>
              <a:buChar char="-"/>
            </a:pPr>
            <a:r>
              <a:rPr lang="sv-SE" sz="1600" dirty="0" err="1"/>
              <a:t>Voiko</a:t>
            </a:r>
            <a:r>
              <a:rPr lang="sv-SE" sz="1600" dirty="0"/>
              <a:t> </a:t>
            </a:r>
            <a:r>
              <a:rPr lang="sv-SE" sz="1600" dirty="0" err="1"/>
              <a:t>pakkaukset</a:t>
            </a:r>
            <a:r>
              <a:rPr lang="sv-SE" sz="1600" dirty="0"/>
              <a:t> </a:t>
            </a:r>
            <a:r>
              <a:rPr lang="sv-SE" sz="1600" dirty="0" err="1"/>
              <a:t>vaikuttaa</a:t>
            </a:r>
            <a:r>
              <a:rPr lang="sv-SE" sz="1600" dirty="0"/>
              <a:t> </a:t>
            </a:r>
            <a:r>
              <a:rPr lang="sv-SE" sz="1600" dirty="0" err="1"/>
              <a:t>ruokahävikin</a:t>
            </a:r>
            <a:r>
              <a:rPr lang="sv-SE" sz="1600" dirty="0"/>
              <a:t> </a:t>
            </a:r>
            <a:r>
              <a:rPr lang="sv-SE" sz="1600" dirty="0" err="1"/>
              <a:t>vähentämiseen</a:t>
            </a:r>
            <a:r>
              <a:rPr lang="sv-SE" sz="1600" dirty="0"/>
              <a:t>? </a:t>
            </a:r>
          </a:p>
          <a:p>
            <a:pPr marL="228594" indent="-228594">
              <a:buFontTx/>
              <a:buChar char="-"/>
            </a:pPr>
            <a:r>
              <a:rPr lang="sv-SE" sz="1600" dirty="0" err="1"/>
              <a:t>Miten</a:t>
            </a:r>
            <a:r>
              <a:rPr lang="sv-SE" sz="1600" dirty="0"/>
              <a:t> </a:t>
            </a:r>
            <a:r>
              <a:rPr lang="sv-SE" sz="1600" dirty="0" err="1"/>
              <a:t>voit</a:t>
            </a:r>
            <a:r>
              <a:rPr lang="sv-SE" sz="1600" dirty="0"/>
              <a:t> </a:t>
            </a:r>
            <a:r>
              <a:rPr lang="sv-SE" sz="1600" dirty="0" err="1"/>
              <a:t>vähentää</a:t>
            </a:r>
            <a:r>
              <a:rPr lang="sv-SE" sz="1600" dirty="0"/>
              <a:t> </a:t>
            </a:r>
            <a:r>
              <a:rPr lang="sv-SE" sz="1600" dirty="0" err="1"/>
              <a:t>ruokahävikkiä</a:t>
            </a:r>
            <a:r>
              <a:rPr lang="sv-SE" sz="1600" dirty="0"/>
              <a:t> </a:t>
            </a:r>
            <a:r>
              <a:rPr lang="sv-SE" sz="1600" dirty="0" err="1"/>
              <a:t>kotona</a:t>
            </a:r>
            <a:r>
              <a:rPr lang="sv-SE" sz="1600" dirty="0"/>
              <a:t>, </a:t>
            </a:r>
            <a:r>
              <a:rPr lang="sv-SE" sz="1600" dirty="0" err="1"/>
              <a:t>koulussa</a:t>
            </a:r>
            <a:r>
              <a:rPr lang="sv-SE" sz="1600" dirty="0"/>
              <a:t> tai </a:t>
            </a:r>
            <a:r>
              <a:rPr lang="sv-SE" sz="1600" dirty="0" err="1"/>
              <a:t>iltapäiväkerhossa</a:t>
            </a:r>
            <a:r>
              <a:rPr lang="sv-SE" sz="1600" dirty="0"/>
              <a:t>?</a:t>
            </a:r>
          </a:p>
          <a:p>
            <a:pPr marL="228594" indent="-228594">
              <a:buFontTx/>
              <a:buChar char="-"/>
            </a:pPr>
            <a:endParaRPr lang="sv-SE" sz="1600" dirty="0"/>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err="1"/>
              <a:t>Ruokahävikki</a:t>
            </a:r>
            <a:r>
              <a:rPr lang="sv-SE" sz="3200" b="1" dirty="0"/>
              <a:t>!</a:t>
            </a:r>
          </a:p>
          <a:p>
            <a:r>
              <a:rPr lang="sv-SE" sz="3200" b="1" dirty="0"/>
              <a:t>- </a:t>
            </a:r>
            <a:r>
              <a:rPr lang="sv-SE" sz="3200" b="1" dirty="0" err="1"/>
              <a:t>Ei</a:t>
            </a:r>
            <a:r>
              <a:rPr lang="sv-SE" sz="3200" b="1" dirty="0"/>
              <a:t> </a:t>
            </a:r>
            <a:r>
              <a:rPr lang="sv-SE" sz="3200" b="1" dirty="0" err="1"/>
              <a:t>kiitos</a:t>
            </a:r>
            <a:r>
              <a:rPr lang="sv-SE" sz="3200" b="1" dirty="0"/>
              <a:t>!!!</a:t>
            </a:r>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3330-3776-1A08-4534-2B8BE9E0C562}"/>
            </a:ext>
          </a:extLst>
        </p:cNvPr>
        <p:cNvGrpSpPr/>
        <p:nvPr/>
      </p:nvGrpSpPr>
      <p:grpSpPr>
        <a:xfrm>
          <a:off x="0" y="0"/>
          <a:ext cx="0" cy="0"/>
          <a:chOff x="0" y="0"/>
          <a:chExt cx="0" cy="0"/>
        </a:xfrm>
      </p:grpSpPr>
      <p:pic>
        <p:nvPicPr>
          <p:cNvPr id="5122" name="Picture 2" descr="C:\Users\SEHARRISS\Documents\bilder\skog.JPG">
            <a:extLst>
              <a:ext uri="{FF2B5EF4-FFF2-40B4-BE49-F238E27FC236}">
                <a16:creationId xmlns:a16="http://schemas.microsoft.com/office/drawing/2014/main" id="{C8422A70-D92D-49B8-FF2A-D8D163B25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a:extLst>
              <a:ext uri="{FF2B5EF4-FFF2-40B4-BE49-F238E27FC236}">
                <a16:creationId xmlns:a16="http://schemas.microsoft.com/office/drawing/2014/main" id="{F024DBB2-416A-D212-18CC-30CDA2C5BA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a:extLst>
              <a:ext uri="{FF2B5EF4-FFF2-40B4-BE49-F238E27FC236}">
                <a16:creationId xmlns:a16="http://schemas.microsoft.com/office/drawing/2014/main" id="{0897A3C3-89F5-58FC-9180-14EC0E41A896}"/>
              </a:ext>
            </a:extLst>
          </p:cNvPr>
          <p:cNvSpPr/>
          <p:nvPr/>
        </p:nvSpPr>
        <p:spPr>
          <a:xfrm rot="809777">
            <a:off x="2378584" y="3289364"/>
            <a:ext cx="1150536" cy="646331"/>
          </a:xfrm>
          <a:prstGeom prst="rect">
            <a:avLst/>
          </a:prstGeom>
        </p:spPr>
        <p:txBody>
          <a:bodyPr wrap="square">
            <a:spAutoFit/>
          </a:bodyPr>
          <a:lstStyle/>
          <a:p>
            <a:r>
              <a:rPr lang="sv-SE" b="1" dirty="0" err="1">
                <a:solidFill>
                  <a:schemeClr val="bg1"/>
                </a:solidFill>
              </a:rPr>
              <a:t>Koe</a:t>
            </a:r>
            <a:r>
              <a:rPr lang="sv-SE" b="1" dirty="0">
                <a:solidFill>
                  <a:schemeClr val="bg1"/>
                </a:solidFill>
              </a:rPr>
              <a:t> </a:t>
            </a:r>
          </a:p>
          <a:p>
            <a:r>
              <a:rPr lang="sv-SE" b="1" dirty="0" err="1">
                <a:solidFill>
                  <a:schemeClr val="bg1"/>
                </a:solidFill>
              </a:rPr>
              <a:t>luonto</a:t>
            </a:r>
            <a:endParaRPr lang="en-GB" b="1" dirty="0">
              <a:solidFill>
                <a:schemeClr val="bg1"/>
              </a:solidFill>
            </a:endParaRPr>
          </a:p>
        </p:txBody>
      </p:sp>
      <p:pic>
        <p:nvPicPr>
          <p:cNvPr id="35" name="Picture 4" descr="C:\Users\SEERIKSSONJO\AppData\Local\Microsoft\Windows\Temporary Internet Files\Content.IE5\R8OVKJEN\Green_Leaf_Texture_by_SpiralGraphic[1].png">
            <a:extLst>
              <a:ext uri="{FF2B5EF4-FFF2-40B4-BE49-F238E27FC236}">
                <a16:creationId xmlns:a16="http://schemas.microsoft.com/office/drawing/2014/main" id="{2AA4919E-D098-1D10-4823-26F47BC82F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a:extLst>
              <a:ext uri="{FF2B5EF4-FFF2-40B4-BE49-F238E27FC236}">
                <a16:creationId xmlns:a16="http://schemas.microsoft.com/office/drawing/2014/main" id="{3756DAB4-9FA7-1183-678F-0D64EEA1F20B}"/>
              </a:ext>
            </a:extLst>
          </p:cNvPr>
          <p:cNvSpPr txBox="1"/>
          <p:nvPr/>
        </p:nvSpPr>
        <p:spPr>
          <a:xfrm rot="1687442">
            <a:off x="6612951" y="2247262"/>
            <a:ext cx="2842415" cy="707886"/>
          </a:xfrm>
          <a:prstGeom prst="rect">
            <a:avLst/>
          </a:prstGeom>
          <a:noFill/>
        </p:spPr>
        <p:txBody>
          <a:bodyPr wrap="square" rtlCol="0">
            <a:spAutoFit/>
          </a:bodyPr>
          <a:lstStyle/>
          <a:p>
            <a:pPr algn="ctr"/>
            <a:r>
              <a:rPr lang="sv-SE" sz="2000" b="1" dirty="0" err="1">
                <a:solidFill>
                  <a:schemeClr val="bg1"/>
                </a:solidFill>
              </a:rPr>
              <a:t>Raaka-aine</a:t>
            </a:r>
            <a:r>
              <a:rPr lang="sv-SE" sz="2000" b="1" dirty="0">
                <a:solidFill>
                  <a:schemeClr val="bg1"/>
                </a:solidFill>
              </a:rPr>
              <a:t> </a:t>
            </a:r>
            <a:r>
              <a:rPr lang="sv-SE" sz="2000" b="1" dirty="0" err="1">
                <a:solidFill>
                  <a:schemeClr val="bg1"/>
                </a:solidFill>
              </a:rPr>
              <a:t>uusille</a:t>
            </a:r>
            <a:r>
              <a:rPr lang="sv-SE" sz="2000" b="1" dirty="0">
                <a:solidFill>
                  <a:schemeClr val="bg1"/>
                </a:solidFill>
              </a:rPr>
              <a:t> </a:t>
            </a:r>
            <a:r>
              <a:rPr lang="sv-SE" sz="2000" b="1" dirty="0" err="1">
                <a:solidFill>
                  <a:schemeClr val="bg1"/>
                </a:solidFill>
              </a:rPr>
              <a:t>tuotteille</a:t>
            </a:r>
            <a:endParaRPr lang="en-GB" sz="2000" b="1" dirty="0">
              <a:solidFill>
                <a:schemeClr val="bg1"/>
              </a:solidFill>
            </a:endParaRPr>
          </a:p>
        </p:txBody>
      </p:sp>
      <p:pic>
        <p:nvPicPr>
          <p:cNvPr id="36" name="Picture 4" descr="C:\Users\SEERIKSSONJO\AppData\Local\Microsoft\Windows\Temporary Internet Files\Content.IE5\R8OVKJEN\Green_Leaf_Texture_by_SpiralGraphic[1].png">
            <a:extLst>
              <a:ext uri="{FF2B5EF4-FFF2-40B4-BE49-F238E27FC236}">
                <a16:creationId xmlns:a16="http://schemas.microsoft.com/office/drawing/2014/main" id="{85204A54-EC1B-4F2F-5FE6-807058961D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a:extLst>
              <a:ext uri="{FF2B5EF4-FFF2-40B4-BE49-F238E27FC236}">
                <a16:creationId xmlns:a16="http://schemas.microsoft.com/office/drawing/2014/main" id="{667CAF82-767C-C945-A3F9-B79A2F15C89F}"/>
              </a:ext>
            </a:extLst>
          </p:cNvPr>
          <p:cNvSpPr txBox="1"/>
          <p:nvPr/>
        </p:nvSpPr>
        <p:spPr>
          <a:xfrm rot="20552268">
            <a:off x="4223401" y="2447038"/>
            <a:ext cx="2143040" cy="461665"/>
          </a:xfrm>
          <a:prstGeom prst="rect">
            <a:avLst/>
          </a:prstGeom>
          <a:noFill/>
        </p:spPr>
        <p:txBody>
          <a:bodyPr wrap="square" rtlCol="0">
            <a:spAutoFit/>
          </a:bodyPr>
          <a:lstStyle/>
          <a:p>
            <a:pPr algn="ctr"/>
            <a:r>
              <a:rPr lang="sv-SE" sz="2400" b="1" dirty="0" err="1">
                <a:solidFill>
                  <a:schemeClr val="bg1"/>
                </a:solidFill>
              </a:rPr>
              <a:t>Leiki</a:t>
            </a:r>
            <a:endParaRPr lang="en-GB" sz="2400" b="1" dirty="0">
              <a:solidFill>
                <a:schemeClr val="bg1"/>
              </a:solidFill>
            </a:endParaRPr>
          </a:p>
        </p:txBody>
      </p:sp>
      <p:grpSp>
        <p:nvGrpSpPr>
          <p:cNvPr id="38" name="Group 37">
            <a:extLst>
              <a:ext uri="{FF2B5EF4-FFF2-40B4-BE49-F238E27FC236}">
                <a16:creationId xmlns:a16="http://schemas.microsoft.com/office/drawing/2014/main" id="{7810AE95-BEFE-E1CC-11D8-22E02F81A4B6}"/>
              </a:ext>
            </a:extLst>
          </p:cNvPr>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a:extLst>
                <a:ext uri="{FF2B5EF4-FFF2-40B4-BE49-F238E27FC236}">
                  <a16:creationId xmlns:a16="http://schemas.microsoft.com/office/drawing/2014/main" id="{C5870F31-DF72-C8D0-3DEE-45D17CF1A0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a:extLst>
                <a:ext uri="{FF2B5EF4-FFF2-40B4-BE49-F238E27FC236}">
                  <a16:creationId xmlns:a16="http://schemas.microsoft.com/office/drawing/2014/main" id="{4710BF89-EEAD-2F24-2775-21843D3BE5A6}"/>
                </a:ext>
              </a:extLst>
            </p:cNvPr>
            <p:cNvSpPr txBox="1"/>
            <p:nvPr/>
          </p:nvSpPr>
          <p:spPr>
            <a:xfrm rot="19780958">
              <a:off x="6155173" y="2358305"/>
              <a:ext cx="2778826" cy="707886"/>
            </a:xfrm>
            <a:prstGeom prst="rect">
              <a:avLst/>
            </a:prstGeom>
            <a:noFill/>
          </p:spPr>
          <p:txBody>
            <a:bodyPr wrap="square" rtlCol="0">
              <a:spAutoFit/>
            </a:bodyPr>
            <a:lstStyle/>
            <a:p>
              <a:pPr algn="ctr"/>
              <a:r>
                <a:rPr lang="sv-SE" sz="2000" b="1" dirty="0">
                  <a:solidFill>
                    <a:schemeClr val="bg1"/>
                  </a:solidFill>
                </a:rPr>
                <a:t>Tärkeä </a:t>
              </a:r>
              <a:r>
                <a:rPr lang="sv-SE" sz="2000" b="1" dirty="0" err="1">
                  <a:solidFill>
                    <a:schemeClr val="bg1"/>
                  </a:solidFill>
                </a:rPr>
                <a:t>ympäristölle</a:t>
              </a:r>
              <a:br>
                <a:rPr lang="sv-SE" sz="2000" b="1" dirty="0">
                  <a:solidFill>
                    <a:schemeClr val="bg1"/>
                  </a:solidFill>
                </a:rPr>
              </a:br>
              <a:r>
                <a:rPr lang="sv-SE" sz="2000" b="1" dirty="0">
                  <a:solidFill>
                    <a:schemeClr val="bg1"/>
                  </a:solidFill>
                </a:rPr>
                <a:t>ja </a:t>
              </a:r>
              <a:r>
                <a:rPr lang="sv-SE" sz="2000" b="1" dirty="0" err="1">
                  <a:solidFill>
                    <a:schemeClr val="bg1"/>
                  </a:solidFill>
                </a:rPr>
                <a:t>eläimille</a:t>
              </a:r>
              <a:endParaRPr lang="en-GB" sz="2000" b="1" dirty="0">
                <a:solidFill>
                  <a:schemeClr val="bg1"/>
                </a:solidFill>
              </a:endParaRPr>
            </a:p>
          </p:txBody>
        </p:sp>
      </p:grpSp>
      <p:pic>
        <p:nvPicPr>
          <p:cNvPr id="5" name="Bildobjekt 4">
            <a:extLst>
              <a:ext uri="{FF2B5EF4-FFF2-40B4-BE49-F238E27FC236}">
                <a16:creationId xmlns:a16="http://schemas.microsoft.com/office/drawing/2014/main" id="{42E158AA-CFB7-B4CB-19DD-48DE0BA82229}"/>
              </a:ext>
            </a:extLst>
          </p:cNvPr>
          <p:cNvPicPr>
            <a:picLocks noChangeAspect="1"/>
          </p:cNvPicPr>
          <p:nvPr/>
        </p:nvPicPr>
        <p:blipFill>
          <a:blip r:embed="rId7"/>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68B133C2-EA5B-F3CD-52DF-932C5B6C250E}"/>
              </a:ext>
            </a:extLst>
          </p:cNvPr>
          <p:cNvSpPr txBox="1"/>
          <p:nvPr/>
        </p:nvSpPr>
        <p:spPr>
          <a:xfrm>
            <a:off x="653868" y="610105"/>
            <a:ext cx="6096000" cy="584775"/>
          </a:xfrm>
          <a:prstGeom prst="rect">
            <a:avLst/>
          </a:prstGeom>
          <a:noFill/>
        </p:spPr>
        <p:txBody>
          <a:bodyPr wrap="square">
            <a:spAutoFit/>
          </a:bodyPr>
          <a:lstStyle/>
          <a:p>
            <a:r>
              <a:rPr lang="sv-SE" sz="3200" b="1" dirty="0" err="1">
                <a:latin typeface="+mj-lt"/>
              </a:rPr>
              <a:t>Mitä</a:t>
            </a:r>
            <a:r>
              <a:rPr lang="sv-SE" sz="3200" b="1" dirty="0">
                <a:latin typeface="+mj-lt"/>
              </a:rPr>
              <a:t> </a:t>
            </a:r>
            <a:r>
              <a:rPr lang="sv-SE" sz="3200" b="1" dirty="0" err="1">
                <a:latin typeface="+mj-lt"/>
              </a:rPr>
              <a:t>iloa</a:t>
            </a:r>
            <a:r>
              <a:rPr lang="sv-SE" sz="3200" b="1" dirty="0">
                <a:latin typeface="+mj-lt"/>
              </a:rPr>
              <a:t> </a:t>
            </a:r>
            <a:r>
              <a:rPr lang="sv-SE" sz="3200" b="1" dirty="0" err="1">
                <a:latin typeface="+mj-lt"/>
              </a:rPr>
              <a:t>metsästä</a:t>
            </a:r>
            <a:r>
              <a:rPr lang="sv-SE" sz="3200" b="1" dirty="0">
                <a:latin typeface="+mj-lt"/>
              </a:rPr>
              <a:t> on?</a:t>
            </a:r>
            <a:endParaRPr lang="en-GB" sz="3200" b="1" dirty="0">
              <a:latin typeface="+mj-lt"/>
            </a:endParaRPr>
          </a:p>
        </p:txBody>
      </p:sp>
      <p:sp>
        <p:nvSpPr>
          <p:cNvPr id="6" name="Rektangel med rundade hörn 5">
            <a:extLst>
              <a:ext uri="{FF2B5EF4-FFF2-40B4-BE49-F238E27FC236}">
                <a16:creationId xmlns:a16="http://schemas.microsoft.com/office/drawing/2014/main" id="{DE7FD7D5-898D-56DF-ACE5-9C96988A10F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D0C3D7B2-42E3-712C-D51F-6043DE2A1E01}"/>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a:extLst>
              <a:ext uri="{FF2B5EF4-FFF2-40B4-BE49-F238E27FC236}">
                <a16:creationId xmlns:a16="http://schemas.microsoft.com/office/drawing/2014/main" id="{015879AE-37A6-23B0-D4E1-BCF2447F71F7}"/>
              </a:ext>
            </a:extLst>
          </p:cNvPr>
          <p:cNvSpPr txBox="1"/>
          <p:nvPr/>
        </p:nvSpPr>
        <p:spPr>
          <a:xfrm>
            <a:off x="6825777" y="4248671"/>
            <a:ext cx="2100510" cy="646331"/>
          </a:xfrm>
          <a:prstGeom prst="rect">
            <a:avLst/>
          </a:prstGeom>
          <a:noFill/>
        </p:spPr>
        <p:txBody>
          <a:bodyPr wrap="square" rtlCol="0">
            <a:spAutoFit/>
          </a:bodyPr>
          <a:lstStyle/>
          <a:p>
            <a:r>
              <a:rPr lang="sv-SE" b="1" dirty="0" err="1">
                <a:solidFill>
                  <a:schemeClr val="bg1"/>
                </a:solidFill>
                <a:latin typeface="Calibri" panose="020F0502020204030204" pitchFamily="34" charset="0"/>
                <a:cs typeface="Calibri" panose="020F0502020204030204" pitchFamily="34" charset="0"/>
              </a:rPr>
              <a:t>Tiesitkö</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mistä</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olen</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lähtöisin</a:t>
            </a:r>
            <a:r>
              <a:rPr lang="sv-SE" b="1" dirty="0">
                <a:solidFill>
                  <a:schemeClr val="bg1"/>
                </a:solidFill>
                <a:latin typeface="Calibri" panose="020F0502020204030204" pitchFamily="34" charset="0"/>
                <a:cs typeface="Calibri" panose="020F0502020204030204" pitchFamily="34" charset="0"/>
              </a:rPr>
              <a:t>?</a:t>
            </a:r>
            <a:endParaRPr lang="en-GB"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2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DA0CDDA6-643C-C70D-A459-83BF4BBF59F4}"/>
              </a:ext>
            </a:extLst>
          </p:cNvPr>
          <p:cNvSpPr/>
          <p:nvPr/>
        </p:nvSpPr>
        <p:spPr>
          <a:xfrm>
            <a:off x="7377196" y="1616317"/>
            <a:ext cx="3288154" cy="10156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6484728">
            <a:off x="7559288" y="256558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TextBox 4"/>
          <p:cNvSpPr txBox="1"/>
          <p:nvPr/>
        </p:nvSpPr>
        <p:spPr>
          <a:xfrm>
            <a:off x="7512475" y="1739749"/>
            <a:ext cx="3168442" cy="707886"/>
          </a:xfrm>
          <a:prstGeom prst="rect">
            <a:avLst/>
          </a:prstGeom>
          <a:noFill/>
        </p:spPr>
        <p:txBody>
          <a:bodyPr wrap="square" rtlCol="0">
            <a:spAutoFit/>
          </a:bodyPr>
          <a:lstStyle/>
          <a:p>
            <a:r>
              <a:rPr lang="sv-SE" sz="2000" b="1" dirty="0">
                <a:solidFill>
                  <a:schemeClr val="bg1"/>
                </a:solidFill>
                <a:cs typeface="Arial" pitchFamily="34" charset="0"/>
              </a:rPr>
              <a:t>En </a:t>
            </a:r>
            <a:r>
              <a:rPr lang="sv-SE" sz="2000" b="1" dirty="0" err="1">
                <a:solidFill>
                  <a:schemeClr val="bg1"/>
                </a:solidFill>
                <a:cs typeface="Arial" pitchFamily="34" charset="0"/>
              </a:rPr>
              <a:t>tiedä</a:t>
            </a:r>
            <a:r>
              <a:rPr lang="sv-SE" sz="2000" b="1" dirty="0">
                <a:solidFill>
                  <a:schemeClr val="bg1"/>
                </a:solidFill>
                <a:cs typeface="Arial" pitchFamily="34" charset="0"/>
              </a:rPr>
              <a:t> </a:t>
            </a:r>
            <a:r>
              <a:rPr lang="sv-SE" sz="2000" b="1" dirty="0" err="1">
                <a:solidFill>
                  <a:schemeClr val="bg1"/>
                </a:solidFill>
                <a:cs typeface="Arial" pitchFamily="34" charset="0"/>
              </a:rPr>
              <a:t>mistä</a:t>
            </a:r>
            <a:r>
              <a:rPr lang="sv-SE" sz="2000" b="1" dirty="0">
                <a:solidFill>
                  <a:schemeClr val="bg1"/>
                </a:solidFill>
                <a:cs typeface="Arial" pitchFamily="34" charset="0"/>
              </a:rPr>
              <a:t> </a:t>
            </a:r>
            <a:r>
              <a:rPr lang="sv-SE" sz="2000" b="1" dirty="0" err="1">
                <a:solidFill>
                  <a:schemeClr val="bg1"/>
                </a:solidFill>
                <a:cs typeface="Arial" pitchFamily="34" charset="0"/>
              </a:rPr>
              <a:t>aloittaa</a:t>
            </a:r>
            <a:r>
              <a:rPr lang="sv-SE" sz="2000" b="1" dirty="0">
                <a:solidFill>
                  <a:schemeClr val="bg1"/>
                </a:solidFill>
                <a:cs typeface="Arial" pitchFamily="34" charset="0"/>
              </a:rPr>
              <a:t>!</a:t>
            </a:r>
            <a:endParaRPr lang="sv-SE" sz="1000" b="1" dirty="0">
              <a:solidFill>
                <a:schemeClr val="bg1"/>
              </a:solidFill>
              <a:cs typeface="Arial" pitchFamily="34" charset="0"/>
            </a:endParaRPr>
          </a:p>
          <a:p>
            <a:r>
              <a:rPr lang="sv-SE" sz="2000" b="1" dirty="0" err="1">
                <a:solidFill>
                  <a:schemeClr val="bg1"/>
                </a:solidFill>
                <a:cs typeface="Arial" pitchFamily="34" charset="0"/>
              </a:rPr>
              <a:t>Mitä</a:t>
            </a:r>
            <a:r>
              <a:rPr lang="sv-SE" sz="2000" b="1" dirty="0">
                <a:solidFill>
                  <a:schemeClr val="bg1"/>
                </a:solidFill>
                <a:cs typeface="Arial" pitchFamily="34" charset="0"/>
              </a:rPr>
              <a:t> </a:t>
            </a:r>
            <a:r>
              <a:rPr lang="sv-SE" sz="2000" b="1" dirty="0" err="1">
                <a:solidFill>
                  <a:schemeClr val="bg1"/>
                </a:solidFill>
                <a:cs typeface="Arial" pitchFamily="34" charset="0"/>
              </a:rPr>
              <a:t>minun</a:t>
            </a:r>
            <a:r>
              <a:rPr lang="sv-SE" sz="2000" b="1" dirty="0">
                <a:solidFill>
                  <a:schemeClr val="bg1"/>
                </a:solidFill>
                <a:cs typeface="Arial" pitchFamily="34" charset="0"/>
              </a:rPr>
              <a:t> </a:t>
            </a:r>
            <a:r>
              <a:rPr lang="sv-SE" sz="2000" b="1" dirty="0" err="1">
                <a:solidFill>
                  <a:schemeClr val="bg1"/>
                </a:solidFill>
                <a:cs typeface="Arial" pitchFamily="34" charset="0"/>
              </a:rPr>
              <a:t>tulisi</a:t>
            </a:r>
            <a:r>
              <a:rPr lang="sv-SE" sz="2000" b="1" dirty="0">
                <a:solidFill>
                  <a:schemeClr val="bg1"/>
                </a:solidFill>
                <a:cs typeface="Arial" pitchFamily="34" charset="0"/>
              </a:rPr>
              <a:t> </a:t>
            </a:r>
            <a:r>
              <a:rPr lang="sv-SE" sz="2000" b="1" dirty="0" err="1">
                <a:solidFill>
                  <a:schemeClr val="bg1"/>
                </a:solidFill>
                <a:cs typeface="Arial" pitchFamily="34" charset="0"/>
              </a:rPr>
              <a:t>tehdä</a:t>
            </a:r>
            <a:r>
              <a:rPr lang="sv-SE" sz="2000" b="1" dirty="0">
                <a:solidFill>
                  <a:schemeClr val="bg1"/>
                </a:solidFill>
                <a:cs typeface="Arial" pitchFamily="34" charset="0"/>
              </a:rPr>
              <a:t>?</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3"/>
          <a:srcRect/>
          <a:stretch/>
        </p:blipFill>
        <p:spPr>
          <a:xfrm>
            <a:off x="2904025" y="1404659"/>
            <a:ext cx="5060853" cy="4048682"/>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5" y="4191475"/>
            <a:ext cx="1603170"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5135109" y="1629466"/>
            <a:ext cx="2710178" cy="8702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9061657">
            <a:off x="7447218" y="2391687"/>
            <a:ext cx="251699"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err="1">
                <a:latin typeface="+mj-lt"/>
              </a:rPr>
              <a:t>Miksä</a:t>
            </a:r>
            <a:r>
              <a:rPr lang="sv-SE" sz="3600" b="1" dirty="0">
                <a:latin typeface="+mj-lt"/>
              </a:rPr>
              <a:t> </a:t>
            </a:r>
            <a:r>
              <a:rPr lang="sv-SE" sz="3600" b="1" dirty="0" err="1">
                <a:latin typeface="+mj-lt"/>
              </a:rPr>
              <a:t>kierrättää</a:t>
            </a:r>
            <a:r>
              <a:rPr lang="sv-SE" sz="3600" b="1" dirty="0">
                <a:latin typeface="+mj-lt"/>
              </a:rPr>
              <a:t>?</a:t>
            </a:r>
            <a:endParaRPr lang="en-GB" sz="3600" b="1" dirty="0">
              <a:latin typeface="+mj-lt"/>
            </a:endParaRP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err="1">
                <a:solidFill>
                  <a:schemeClr val="bg1"/>
                </a:solidFill>
              </a:rPr>
              <a:t>Mitä</a:t>
            </a:r>
            <a:r>
              <a:rPr lang="sv-SE" sz="1600" b="1" dirty="0">
                <a:solidFill>
                  <a:schemeClr val="bg1"/>
                </a:solidFill>
              </a:rPr>
              <a:t> </a:t>
            </a:r>
            <a:r>
              <a:rPr lang="sv-SE" sz="1600" b="1" dirty="0" err="1">
                <a:solidFill>
                  <a:schemeClr val="bg1"/>
                </a:solidFill>
              </a:rPr>
              <a:t>voidaan</a:t>
            </a:r>
            <a:r>
              <a:rPr lang="sv-SE" sz="1600" b="1" dirty="0">
                <a:solidFill>
                  <a:schemeClr val="bg1"/>
                </a:solidFill>
              </a:rPr>
              <a:t> </a:t>
            </a:r>
            <a:r>
              <a:rPr lang="sv-SE" sz="1600" b="1" dirty="0" err="1">
                <a:solidFill>
                  <a:schemeClr val="bg1"/>
                </a:solidFill>
              </a:rPr>
              <a:t>kierrättää</a:t>
            </a:r>
            <a:r>
              <a:rPr lang="sv-SE" sz="1600" b="1" dirty="0">
                <a:solidFill>
                  <a:schemeClr val="bg1"/>
                </a:solidFill>
              </a:rPr>
              <a:t>?</a:t>
            </a:r>
            <a:endParaRPr lang="en-GB" sz="1600" b="1" dirty="0">
              <a:solidFill>
                <a:schemeClr val="bg1"/>
              </a:solidFill>
            </a:endParaRPr>
          </a:p>
        </p:txBody>
      </p:sp>
      <p:sp>
        <p:nvSpPr>
          <p:cNvPr id="24" name="TextBox 23"/>
          <p:cNvSpPr txBox="1"/>
          <p:nvPr/>
        </p:nvSpPr>
        <p:spPr>
          <a:xfrm>
            <a:off x="5302362" y="1772199"/>
            <a:ext cx="2375672" cy="584775"/>
          </a:xfrm>
          <a:prstGeom prst="rect">
            <a:avLst/>
          </a:prstGeom>
          <a:noFill/>
        </p:spPr>
        <p:txBody>
          <a:bodyPr wrap="square" rtlCol="0">
            <a:spAutoFit/>
          </a:bodyPr>
          <a:lstStyle/>
          <a:p>
            <a:r>
              <a:rPr lang="sv-SE" sz="1600" b="1" dirty="0" err="1">
                <a:solidFill>
                  <a:schemeClr val="bg1"/>
                </a:solidFill>
              </a:rPr>
              <a:t>Mikä</a:t>
            </a:r>
            <a:r>
              <a:rPr lang="sv-SE" sz="1600" b="1" dirty="0">
                <a:solidFill>
                  <a:schemeClr val="bg1"/>
                </a:solidFill>
              </a:rPr>
              <a:t> </a:t>
            </a:r>
            <a:r>
              <a:rPr lang="sv-SE" sz="1600" b="1" dirty="0" err="1">
                <a:solidFill>
                  <a:schemeClr val="bg1"/>
                </a:solidFill>
              </a:rPr>
              <a:t>kierrättäminen</a:t>
            </a:r>
            <a:r>
              <a:rPr lang="sv-SE" sz="1600" b="1" dirty="0">
                <a:solidFill>
                  <a:schemeClr val="bg1"/>
                </a:solidFill>
              </a:rPr>
              <a:t> </a:t>
            </a:r>
            <a:r>
              <a:rPr lang="sv-SE" sz="1600" b="1" dirty="0" err="1">
                <a:solidFill>
                  <a:schemeClr val="bg1"/>
                </a:solidFill>
              </a:rPr>
              <a:t>tarkoittaa</a:t>
            </a:r>
            <a:r>
              <a:rPr lang="sv-SE" sz="1600" b="1" dirty="0">
                <a:solidFill>
                  <a:schemeClr val="bg1"/>
                </a:solidFill>
              </a:rPr>
              <a:t>?</a:t>
            </a:r>
            <a:endParaRPr lang="en-GB" sz="1600" b="1" dirty="0">
              <a:solidFill>
                <a:schemeClr val="bg1"/>
              </a:solidFill>
            </a:endParaRP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p:blipFill>
        <p:spPr bwMode="auto">
          <a:xfrm>
            <a:off x="5951238" y="1583020"/>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err="1">
                <a:latin typeface="+mj-lt"/>
              </a:rPr>
              <a:t>Mitä</a:t>
            </a:r>
            <a:r>
              <a:rPr lang="sv-SE" sz="3200" b="1" dirty="0">
                <a:latin typeface="+mj-lt"/>
              </a:rPr>
              <a:t> </a:t>
            </a:r>
            <a:r>
              <a:rPr lang="sv-SE" sz="3200" b="1" dirty="0" err="1">
                <a:latin typeface="+mj-lt"/>
              </a:rPr>
              <a:t>kierrätyspisteessä</a:t>
            </a:r>
            <a:r>
              <a:rPr lang="sv-SE" sz="3200" b="1" dirty="0">
                <a:latin typeface="+mj-lt"/>
              </a:rPr>
              <a:t> </a:t>
            </a:r>
            <a:r>
              <a:rPr lang="sv-SE" sz="3200" b="1" dirty="0" err="1">
                <a:latin typeface="+mj-lt"/>
              </a:rPr>
              <a:t>tapahtuu</a:t>
            </a:r>
            <a:r>
              <a:rPr lang="sv-SE" sz="3200" b="1" dirty="0">
                <a:latin typeface="+mj-lt"/>
              </a:rPr>
              <a:t>?</a:t>
            </a:r>
            <a:endParaRPr lang="en-GB" sz="3200" b="1" dirty="0">
              <a:latin typeface="+mj-lt"/>
            </a:endParaRPr>
          </a:p>
        </p:txBody>
      </p:sp>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4"/>
          <a:srcRect/>
          <a:stretch/>
        </p:blipFill>
        <p:spPr>
          <a:xfrm>
            <a:off x="8406763" y="2521224"/>
            <a:ext cx="2814302" cy="4093534"/>
          </a:xfrm>
          <a:prstGeom prst="rect">
            <a:avLst/>
          </a:prstGeom>
        </p:spPr>
      </p:pic>
      <p:sp>
        <p:nvSpPr>
          <p:cNvPr id="18" name="TextBox 17"/>
          <p:cNvSpPr txBox="1"/>
          <p:nvPr/>
        </p:nvSpPr>
        <p:spPr>
          <a:xfrm>
            <a:off x="1248935" y="5181856"/>
            <a:ext cx="4789549" cy="338554"/>
          </a:xfrm>
          <a:prstGeom prst="rect">
            <a:avLst/>
          </a:prstGeom>
          <a:noFill/>
        </p:spPr>
        <p:txBody>
          <a:bodyPr wrap="square" rtlCol="0">
            <a:spAutoFit/>
          </a:bodyPr>
          <a:lstStyle/>
          <a:p>
            <a:r>
              <a:rPr lang="sv-SE" sz="1600" dirty="0" err="1">
                <a:solidFill>
                  <a:schemeClr val="accent2"/>
                </a:solidFill>
                <a:hlinkClick r:id="rId5"/>
              </a:rPr>
              <a:t>Löydä</a:t>
            </a:r>
            <a:r>
              <a:rPr lang="sv-SE" sz="1600" dirty="0">
                <a:solidFill>
                  <a:schemeClr val="accent2"/>
                </a:solidFill>
                <a:hlinkClick r:id="rId5"/>
              </a:rPr>
              <a:t> </a:t>
            </a:r>
            <a:r>
              <a:rPr lang="sv-SE" sz="1600" dirty="0" err="1">
                <a:solidFill>
                  <a:schemeClr val="accent2"/>
                </a:solidFill>
                <a:hlinkClick r:id="rId5"/>
              </a:rPr>
              <a:t>lähin</a:t>
            </a:r>
            <a:r>
              <a:rPr lang="sv-SE" sz="1600" dirty="0">
                <a:solidFill>
                  <a:schemeClr val="accent2"/>
                </a:solidFill>
                <a:hlinkClick r:id="rId5"/>
              </a:rPr>
              <a:t> </a:t>
            </a:r>
            <a:r>
              <a:rPr lang="sv-SE" sz="1600" dirty="0" err="1">
                <a:solidFill>
                  <a:schemeClr val="accent2"/>
                </a:solidFill>
                <a:hlinkClick r:id="rId5"/>
              </a:rPr>
              <a:t>kierrätyspiste</a:t>
            </a:r>
            <a:r>
              <a:rPr lang="sv-SE" sz="1600" dirty="0">
                <a:solidFill>
                  <a:schemeClr val="accent2"/>
                </a:solidFill>
                <a:hlinkClick r:id="rId5"/>
              </a:rPr>
              <a:t> </a:t>
            </a:r>
            <a:r>
              <a:rPr lang="sv-SE" sz="1600" dirty="0" err="1">
                <a:solidFill>
                  <a:schemeClr val="accent2"/>
                </a:solidFill>
                <a:hlinkClick r:id="rId5"/>
              </a:rPr>
              <a:t>täältä</a:t>
            </a:r>
            <a:endParaRPr lang="en-GB" sz="1600" dirty="0">
              <a:solidFill>
                <a:schemeClr val="accent2"/>
              </a:solidFill>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8078985" y="1441393"/>
            <a:ext cx="2814302" cy="9382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10800000">
            <a:off x="8586151" y="2379597"/>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8279028" y="1456267"/>
            <a:ext cx="2614259" cy="923330"/>
          </a:xfrm>
          <a:prstGeom prst="rect">
            <a:avLst/>
          </a:prstGeom>
          <a:noFill/>
        </p:spPr>
        <p:txBody>
          <a:bodyPr wrap="square" rtlCol="0">
            <a:spAutoFit/>
          </a:bodyPr>
          <a:lstStyle/>
          <a:p>
            <a:r>
              <a:rPr lang="sv-SE" b="1" dirty="0" err="1">
                <a:solidFill>
                  <a:schemeClr val="bg2"/>
                </a:solidFill>
              </a:rPr>
              <a:t>Kuinka</a:t>
            </a:r>
            <a:r>
              <a:rPr lang="sv-SE" b="1" dirty="0">
                <a:solidFill>
                  <a:schemeClr val="bg2"/>
                </a:solidFill>
              </a:rPr>
              <a:t> monta </a:t>
            </a:r>
            <a:r>
              <a:rPr lang="sv-SE" b="1" dirty="0" err="1">
                <a:solidFill>
                  <a:schemeClr val="bg2"/>
                </a:solidFill>
              </a:rPr>
              <a:t>erityyppistä</a:t>
            </a:r>
            <a:r>
              <a:rPr lang="sv-SE" b="1" dirty="0">
                <a:solidFill>
                  <a:schemeClr val="bg2"/>
                </a:solidFill>
              </a:rPr>
              <a:t> </a:t>
            </a:r>
            <a:r>
              <a:rPr lang="sv-SE" b="1" dirty="0" err="1">
                <a:solidFill>
                  <a:schemeClr val="bg2"/>
                </a:solidFill>
              </a:rPr>
              <a:t>lokeroa</a:t>
            </a:r>
            <a:r>
              <a:rPr lang="sv-SE" b="1" dirty="0">
                <a:solidFill>
                  <a:schemeClr val="bg2"/>
                </a:solidFill>
              </a:rPr>
              <a:t> on </a:t>
            </a:r>
            <a:r>
              <a:rPr lang="sv-SE" b="1" dirty="0" err="1">
                <a:solidFill>
                  <a:schemeClr val="bg2"/>
                </a:solidFill>
              </a:rPr>
              <a:t>olemassa</a:t>
            </a:r>
            <a:r>
              <a:rPr lang="sv-SE" b="1" dirty="0">
                <a:solidFill>
                  <a:schemeClr val="bg2"/>
                </a:solidFill>
              </a:rPr>
              <a:t>?</a:t>
            </a:r>
            <a:endParaRPr lang="en-GB" b="1" dirty="0">
              <a:solidFill>
                <a:schemeClr val="bg2"/>
              </a:solidFill>
            </a:endParaRPr>
          </a:p>
        </p:txBody>
      </p:sp>
      <p:pic>
        <p:nvPicPr>
          <p:cNvPr id="7" name="Picture 2">
            <a:extLst>
              <a:ext uri="{FF2B5EF4-FFF2-40B4-BE49-F238E27FC236}">
                <a16:creationId xmlns:a16="http://schemas.microsoft.com/office/drawing/2014/main" id="{7CC9F432-7416-8602-9AA5-4879F67B62B3}"/>
              </a:ext>
            </a:extLst>
          </p:cNvPr>
          <p:cNvPicPr>
            <a:picLocks noChangeAspect="1" noChangeArrowheads="1"/>
          </p:cNvPicPr>
          <p:nvPr/>
        </p:nvPicPr>
        <p:blipFill>
          <a:blip r:embed="rId6"/>
          <a:srcRect/>
          <a:stretch/>
        </p:blipFill>
        <p:spPr bwMode="auto">
          <a:xfrm>
            <a:off x="830505" y="5165531"/>
            <a:ext cx="371204" cy="371204"/>
          </a:xfrm>
          <a:prstGeom prst="rect">
            <a:avLst/>
          </a:prstGeom>
          <a:noFill/>
        </p:spPr>
      </p:pic>
      <p:sp>
        <p:nvSpPr>
          <p:cNvPr id="8" name="Rektangel med rundade hörn 7">
            <a:extLst>
              <a:ext uri="{FF2B5EF4-FFF2-40B4-BE49-F238E27FC236}">
                <a16:creationId xmlns:a16="http://schemas.microsoft.com/office/drawing/2014/main" id="{4317B0F2-73DA-B82C-0985-DE00BBC8D452}"/>
              </a:ext>
            </a:extLst>
          </p:cNvPr>
          <p:cNvSpPr/>
          <p:nvPr/>
        </p:nvSpPr>
        <p:spPr>
          <a:xfrm>
            <a:off x="5762171" y="3792174"/>
            <a:ext cx="2744128"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a:off x="8406763" y="425950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856091" y="4003540"/>
            <a:ext cx="2597898" cy="646331"/>
          </a:xfrm>
          <a:prstGeom prst="rect">
            <a:avLst/>
          </a:prstGeom>
          <a:noFill/>
        </p:spPr>
        <p:txBody>
          <a:bodyPr wrap="square" rtlCol="0">
            <a:spAutoFit/>
          </a:bodyPr>
          <a:lstStyle/>
          <a:p>
            <a:r>
              <a:rPr lang="sv-SE" b="1" dirty="0" err="1">
                <a:solidFill>
                  <a:schemeClr val="bg1"/>
                </a:solidFill>
                <a:cs typeface="Arial" panose="020B0604020202020204" pitchFamily="34" charset="0"/>
              </a:rPr>
              <a:t>Miltä</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kierrätyspisteesi</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kotisi</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lähellä</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näyttää</a:t>
            </a:r>
            <a:r>
              <a:rPr lang="sv-SE" b="1" dirty="0">
                <a:solidFill>
                  <a:schemeClr val="bg1"/>
                </a:solidFill>
                <a:cs typeface="Arial" panose="020B0604020202020204" pitchFamily="34" charset="0"/>
              </a:rPr>
              <a:t>?</a:t>
            </a:r>
            <a:endParaRPr lang="en-GB" b="1" dirty="0">
              <a:solidFill>
                <a:schemeClr val="bg1"/>
              </a:solidFill>
              <a:cs typeface="Arial" panose="020B0604020202020204" pitchFamily="34" charset="0"/>
            </a:endParaRPr>
          </a:p>
        </p:txBody>
      </p:sp>
      <p:pic>
        <p:nvPicPr>
          <p:cNvPr id="11" name="Bildobjekt 10" descr="En bild som visar utomhus, person, klädsel, Soptunna&#10;&#10;Automatiskt genererad beskrivning">
            <a:extLst>
              <a:ext uri="{FF2B5EF4-FFF2-40B4-BE49-F238E27FC236}">
                <a16:creationId xmlns:a16="http://schemas.microsoft.com/office/drawing/2014/main" id="{924C79E3-45BA-6B1D-2D97-F51D2F9ABF35}"/>
              </a:ext>
            </a:extLst>
          </p:cNvPr>
          <p:cNvPicPr>
            <a:picLocks noChangeAspect="1"/>
          </p:cNvPicPr>
          <p:nvPr/>
        </p:nvPicPr>
        <p:blipFill>
          <a:blip r:embed="rId7"/>
          <a:stretch>
            <a:fillRect/>
          </a:stretch>
        </p:blipFill>
        <p:spPr>
          <a:xfrm>
            <a:off x="2174950" y="1417908"/>
            <a:ext cx="2168939" cy="3253409"/>
          </a:xfrm>
          <a:prstGeom prst="rect">
            <a:avLst/>
          </a:prstGeom>
        </p:spPr>
      </p:pic>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err="1">
                <a:latin typeface="+mj-lt"/>
              </a:rPr>
              <a:t>Mihon</a:t>
            </a:r>
            <a:r>
              <a:rPr lang="sv-SE" sz="3200" b="1" dirty="0">
                <a:latin typeface="+mj-lt"/>
              </a:rPr>
              <a:t> </a:t>
            </a:r>
            <a:r>
              <a:rPr lang="sv-SE" sz="3200" b="1" dirty="0" err="1">
                <a:latin typeface="+mj-lt"/>
              </a:rPr>
              <a:t>kartonki</a:t>
            </a:r>
            <a:r>
              <a:rPr lang="sv-SE" sz="3200" b="1" dirty="0">
                <a:latin typeface="+mj-lt"/>
              </a:rPr>
              <a:t> </a:t>
            </a:r>
            <a:r>
              <a:rPr lang="sv-SE" sz="3200" b="1" dirty="0" err="1">
                <a:latin typeface="+mj-lt"/>
              </a:rPr>
              <a:t>matkaa</a:t>
            </a:r>
            <a:r>
              <a:rPr lang="sv-SE" sz="3200" b="1" dirty="0">
                <a:latin typeface="+mj-lt"/>
              </a:rPr>
              <a:t> </a:t>
            </a:r>
            <a:r>
              <a:rPr lang="sv-SE" sz="3200" b="1" dirty="0" err="1">
                <a:latin typeface="+mj-lt"/>
              </a:rPr>
              <a:t>kierrätyspisteeltä</a:t>
            </a:r>
            <a:r>
              <a:rPr lang="sv-SE" sz="3200" b="1" dirty="0">
                <a:latin typeface="+mj-lt"/>
              </a:rPr>
              <a:t>?</a:t>
            </a:r>
            <a:endParaRPr lang="en-GB" sz="3200" b="1" dirty="0">
              <a:latin typeface="+mj-lt"/>
            </a:endParaRPr>
          </a:p>
        </p:txBody>
      </p:sp>
      <p:sp>
        <p:nvSpPr>
          <p:cNvPr id="15" name="TextBox 14"/>
          <p:cNvSpPr txBox="1"/>
          <p:nvPr/>
        </p:nvSpPr>
        <p:spPr>
          <a:xfrm>
            <a:off x="7221865" y="1469335"/>
            <a:ext cx="2766643" cy="584775"/>
          </a:xfrm>
          <a:prstGeom prst="rect">
            <a:avLst/>
          </a:prstGeom>
          <a:noFill/>
        </p:spPr>
        <p:txBody>
          <a:bodyPr wrap="square" rtlCol="0">
            <a:spAutoFit/>
          </a:bodyPr>
          <a:lstStyle/>
          <a:p>
            <a:r>
              <a:rPr lang="sv-SE" sz="1600" dirty="0" err="1"/>
              <a:t>Kuljetetaan</a:t>
            </a:r>
            <a:r>
              <a:rPr lang="sv-SE" sz="1600" dirty="0"/>
              <a:t> </a:t>
            </a:r>
            <a:r>
              <a:rPr lang="sv-SE" sz="1600" dirty="0" err="1"/>
              <a:t>vastaanottoterminaaleihin</a:t>
            </a:r>
            <a:r>
              <a:rPr lang="sv-SE" sz="1600" dirty="0"/>
              <a:t>.</a:t>
            </a:r>
            <a:endParaRPr lang="en-GB" sz="1600" dirty="0"/>
          </a:p>
        </p:txBody>
      </p:sp>
      <p:sp>
        <p:nvSpPr>
          <p:cNvPr id="16" name="TextBox 15"/>
          <p:cNvSpPr txBox="1"/>
          <p:nvPr/>
        </p:nvSpPr>
        <p:spPr>
          <a:xfrm>
            <a:off x="8762006" y="2914333"/>
            <a:ext cx="2766642" cy="584775"/>
          </a:xfrm>
          <a:prstGeom prst="rect">
            <a:avLst/>
          </a:prstGeom>
          <a:noFill/>
        </p:spPr>
        <p:txBody>
          <a:bodyPr wrap="square" rtlCol="0">
            <a:spAutoFit/>
          </a:bodyPr>
          <a:lstStyle/>
          <a:p>
            <a:r>
              <a:rPr lang="sv-SE" sz="1600" dirty="0" err="1"/>
              <a:t>Kartonki</a:t>
            </a:r>
            <a:r>
              <a:rPr lang="sv-SE" sz="1600" dirty="0"/>
              <a:t> </a:t>
            </a:r>
            <a:r>
              <a:rPr lang="sv-SE" sz="1600" dirty="0" err="1"/>
              <a:t>paalataan</a:t>
            </a:r>
            <a:r>
              <a:rPr lang="sv-SE" sz="1600" dirty="0"/>
              <a:t> ja </a:t>
            </a:r>
            <a:r>
              <a:rPr lang="sv-SE" sz="1600" dirty="0" err="1"/>
              <a:t>kuljetetaan</a:t>
            </a:r>
            <a:r>
              <a:rPr lang="sv-SE" sz="1600" dirty="0"/>
              <a:t> </a:t>
            </a:r>
            <a:r>
              <a:rPr lang="sv-SE" sz="1600" dirty="0" err="1"/>
              <a:t>kartonkitehtaalle</a:t>
            </a:r>
            <a:r>
              <a:rPr lang="sv-SE" sz="1600" dirty="0"/>
              <a:t>.</a:t>
            </a:r>
            <a:endParaRPr lang="en-GB" sz="1600" dirty="0"/>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err="1"/>
              <a:t>Kartonkitehtaalla</a:t>
            </a:r>
            <a:r>
              <a:rPr lang="sv-SE" sz="1600" dirty="0"/>
              <a:t> </a:t>
            </a:r>
            <a:r>
              <a:rPr lang="sv-SE" sz="1600" dirty="0" err="1"/>
              <a:t>kartonki</a:t>
            </a:r>
            <a:r>
              <a:rPr lang="sv-SE" sz="1600" dirty="0"/>
              <a:t> </a:t>
            </a:r>
            <a:r>
              <a:rPr lang="sv-SE" sz="1600" dirty="0" err="1"/>
              <a:t>sekoitetaan</a:t>
            </a:r>
            <a:r>
              <a:rPr lang="sv-SE" sz="1600" dirty="0"/>
              <a:t> </a:t>
            </a:r>
            <a:r>
              <a:rPr lang="sv-SE" sz="1600" dirty="0" err="1"/>
              <a:t>veteen</a:t>
            </a:r>
            <a:r>
              <a:rPr lang="sv-SE" sz="1600" dirty="0"/>
              <a:t>.</a:t>
            </a:r>
            <a:endParaRPr lang="en-GB" sz="1600" dirty="0"/>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584775"/>
          </a:xfrm>
          <a:prstGeom prst="rect">
            <a:avLst/>
          </a:prstGeom>
          <a:noFill/>
        </p:spPr>
        <p:txBody>
          <a:bodyPr wrap="square" rtlCol="0">
            <a:spAutoFit/>
          </a:bodyPr>
          <a:lstStyle/>
          <a:p>
            <a:pPr algn="r"/>
            <a:r>
              <a:rPr lang="sv-SE" sz="1600" dirty="0" err="1"/>
              <a:t>Valmistetaan</a:t>
            </a:r>
            <a:r>
              <a:rPr lang="sv-SE" sz="1600" dirty="0"/>
              <a:t> </a:t>
            </a:r>
            <a:r>
              <a:rPr lang="sv-SE" sz="1600" dirty="0" err="1"/>
              <a:t>uusia</a:t>
            </a:r>
            <a:r>
              <a:rPr lang="sv-SE" sz="1600" dirty="0"/>
              <a:t> </a:t>
            </a:r>
            <a:r>
              <a:rPr lang="sv-SE" sz="1600" dirty="0" err="1"/>
              <a:t>tuotteita</a:t>
            </a:r>
            <a:r>
              <a:rPr lang="sv-SE" sz="1600" dirty="0"/>
              <a:t>.</a:t>
            </a:r>
            <a:endParaRPr lang="en-GB" sz="1600" dirty="0"/>
          </a:p>
        </p:txBody>
      </p:sp>
      <p:sp>
        <p:nvSpPr>
          <p:cNvPr id="21" name="TextBox 20"/>
          <p:cNvSpPr txBox="1"/>
          <p:nvPr/>
        </p:nvSpPr>
        <p:spPr>
          <a:xfrm>
            <a:off x="479459" y="3956139"/>
            <a:ext cx="2103599" cy="584775"/>
          </a:xfrm>
          <a:prstGeom prst="rect">
            <a:avLst/>
          </a:prstGeom>
          <a:noFill/>
        </p:spPr>
        <p:txBody>
          <a:bodyPr wrap="square" rtlCol="0">
            <a:spAutoFit/>
          </a:bodyPr>
          <a:lstStyle/>
          <a:p>
            <a:pPr algn="r"/>
            <a:r>
              <a:rPr lang="sv-SE" sz="1600" dirty="0" err="1"/>
              <a:t>Materiaalit</a:t>
            </a:r>
            <a:r>
              <a:rPr lang="sv-SE" sz="1600" dirty="0"/>
              <a:t> </a:t>
            </a:r>
            <a:r>
              <a:rPr lang="sv-SE" sz="1600" dirty="0" err="1"/>
              <a:t>erotellaan</a:t>
            </a:r>
            <a:r>
              <a:rPr lang="sv-SE" sz="1600" dirty="0"/>
              <a:t> </a:t>
            </a:r>
            <a:r>
              <a:rPr lang="sv-SE" sz="1600" dirty="0" err="1"/>
              <a:t>toisistann</a:t>
            </a:r>
            <a:r>
              <a:rPr lang="sv-SE" sz="1600" dirty="0"/>
              <a:t>.</a:t>
            </a:r>
            <a:endParaRPr lang="en-GB"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Props1.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3.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docProps/app.xml><?xml version="1.0" encoding="utf-8"?>
<Properties xmlns="http://schemas.openxmlformats.org/officeDocument/2006/extended-properties" xmlns:vt="http://schemas.openxmlformats.org/officeDocument/2006/docPropsVTypes">
  <Template/>
  <TotalTime>2074</TotalTime>
  <Words>2029</Words>
  <Application>Microsoft Macintosh PowerPoint</Application>
  <PresentationFormat>Bredbild</PresentationFormat>
  <Paragraphs>209</Paragraphs>
  <Slides>24</Slides>
  <Notes>24</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24</vt:i4>
      </vt:variant>
    </vt:vector>
  </HeadingPairs>
  <TitlesOfParts>
    <vt:vector size="31" baseType="lpstr">
      <vt:lpstr>Aptos</vt:lpstr>
      <vt:lpstr>Arial</vt:lpstr>
      <vt:lpstr>Calibri</vt:lpstr>
      <vt:lpstr>Helvetica</vt:lpstr>
      <vt:lpstr>Helvetica Neue</vt:lpstr>
      <vt:lpstr>Montserrat</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89</cp:revision>
  <cp:lastPrinted>2021-01-29T11:26:26Z</cp:lastPrinted>
  <dcterms:created xsi:type="dcterms:W3CDTF">2021-02-03T10:17:59Z</dcterms:created>
  <dcterms:modified xsi:type="dcterms:W3CDTF">2024-12-02T08:05:52Z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